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Montserrat Classic" panose="020B0604020202020204" charset="0"/>
      <p:regular r:id="rId18"/>
    </p:embeddedFont>
    <p:embeddedFont>
      <p:font typeface="Montserrat Classic Bold" panose="020B0604020202020204" charset="0"/>
      <p:regular r:id="rId19"/>
    </p:embeddedFont>
    <p:embeddedFont>
      <p:font typeface="Poppins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DDDE0"/>
        </a:solidFill>
        <a:effectLst/>
      </p:bgPr>
    </p:bg>
    <p:spTree>
      <p:nvGrpSpPr>
        <p:cNvPr id="1" name=""/>
        <p:cNvGrpSpPr/>
        <p:nvPr/>
      </p:nvGrpSpPr>
      <p:grpSpPr>
        <a:xfrm>
          <a:off x="0" y="0"/>
          <a:ext cx="0" cy="0"/>
          <a:chOff x="0" y="0"/>
          <a:chExt cx="0" cy="0"/>
        </a:xfrm>
      </p:grpSpPr>
      <p:grpSp>
        <p:nvGrpSpPr>
          <p:cNvPr id="2" name="Group 2"/>
          <p:cNvGrpSpPr/>
          <p:nvPr/>
        </p:nvGrpSpPr>
        <p:grpSpPr>
          <a:xfrm>
            <a:off x="-391463" y="-295468"/>
            <a:ext cx="19050791" cy="6684477"/>
            <a:chOff x="0" y="0"/>
            <a:chExt cx="5017492" cy="1760521"/>
          </a:xfrm>
        </p:grpSpPr>
        <p:sp>
          <p:nvSpPr>
            <p:cNvPr id="3" name="Freeform 3"/>
            <p:cNvSpPr/>
            <p:nvPr/>
          </p:nvSpPr>
          <p:spPr>
            <a:xfrm>
              <a:off x="0" y="0"/>
              <a:ext cx="5017492" cy="1760521"/>
            </a:xfrm>
            <a:custGeom>
              <a:avLst/>
              <a:gdLst/>
              <a:ahLst/>
              <a:cxnLst/>
              <a:rect l="l" t="t" r="r" b="b"/>
              <a:pathLst>
                <a:path w="5017492" h="1760521">
                  <a:moveTo>
                    <a:pt x="0" y="0"/>
                  </a:moveTo>
                  <a:lnTo>
                    <a:pt x="5017492" y="0"/>
                  </a:lnTo>
                  <a:lnTo>
                    <a:pt x="5017492" y="1760521"/>
                  </a:lnTo>
                  <a:lnTo>
                    <a:pt x="0" y="1760521"/>
                  </a:ln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14763" y="776783"/>
            <a:ext cx="17038340" cy="4847419"/>
            <a:chOff x="0" y="0"/>
            <a:chExt cx="8114748" cy="2308651"/>
          </a:xfrm>
        </p:grpSpPr>
        <p:sp>
          <p:nvSpPr>
            <p:cNvPr id="6" name="Freeform 6"/>
            <p:cNvSpPr/>
            <p:nvPr/>
          </p:nvSpPr>
          <p:spPr>
            <a:xfrm>
              <a:off x="0" y="0"/>
              <a:ext cx="8114748" cy="2308651"/>
            </a:xfrm>
            <a:custGeom>
              <a:avLst/>
              <a:gdLst/>
              <a:ahLst/>
              <a:cxnLst/>
              <a:rect l="l" t="t" r="r" b="b"/>
              <a:pathLst>
                <a:path w="8114748" h="2308651">
                  <a:moveTo>
                    <a:pt x="0" y="0"/>
                  </a:moveTo>
                  <a:lnTo>
                    <a:pt x="0" y="2308651"/>
                  </a:lnTo>
                  <a:lnTo>
                    <a:pt x="8114748" y="2308651"/>
                  </a:lnTo>
                  <a:lnTo>
                    <a:pt x="8114748" y="0"/>
                  </a:lnTo>
                  <a:lnTo>
                    <a:pt x="0" y="0"/>
                  </a:lnTo>
                  <a:close/>
                  <a:moveTo>
                    <a:pt x="8053788" y="2247691"/>
                  </a:moveTo>
                  <a:lnTo>
                    <a:pt x="59690" y="2247691"/>
                  </a:lnTo>
                  <a:lnTo>
                    <a:pt x="59690" y="59690"/>
                  </a:lnTo>
                  <a:lnTo>
                    <a:pt x="8053788" y="59690"/>
                  </a:lnTo>
                  <a:lnTo>
                    <a:pt x="8053788" y="2247691"/>
                  </a:lnTo>
                  <a:close/>
                </a:path>
              </a:pathLst>
            </a:custGeom>
            <a:solidFill>
              <a:srgbClr val="4DDDE0"/>
            </a:solidFill>
          </p:spPr>
        </p:sp>
      </p:grpSp>
      <p:sp>
        <p:nvSpPr>
          <p:cNvPr id="7" name="Freeform 7"/>
          <p:cNvSpPr/>
          <p:nvPr/>
        </p:nvSpPr>
        <p:spPr>
          <a:xfrm>
            <a:off x="1336911" y="5827200"/>
            <a:ext cx="7807089" cy="4459800"/>
          </a:xfrm>
          <a:custGeom>
            <a:avLst/>
            <a:gdLst/>
            <a:ahLst/>
            <a:cxnLst/>
            <a:rect l="l" t="t" r="r" b="b"/>
            <a:pathLst>
              <a:path w="7807089" h="4459800">
                <a:moveTo>
                  <a:pt x="0" y="0"/>
                </a:moveTo>
                <a:lnTo>
                  <a:pt x="7807089" y="0"/>
                </a:lnTo>
                <a:lnTo>
                  <a:pt x="7807089" y="4459800"/>
                </a:lnTo>
                <a:lnTo>
                  <a:pt x="0" y="4459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328406" y="1165852"/>
            <a:ext cx="3930894" cy="3588579"/>
          </a:xfrm>
          <a:custGeom>
            <a:avLst/>
            <a:gdLst/>
            <a:ahLst/>
            <a:cxnLst/>
            <a:rect l="l" t="t" r="r" b="b"/>
            <a:pathLst>
              <a:path w="3930894" h="3588579">
                <a:moveTo>
                  <a:pt x="0" y="0"/>
                </a:moveTo>
                <a:lnTo>
                  <a:pt x="3930894" y="0"/>
                </a:lnTo>
                <a:lnTo>
                  <a:pt x="3930894" y="3588579"/>
                </a:lnTo>
                <a:lnTo>
                  <a:pt x="0" y="35885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90600"/>
            <a:ext cx="9665184" cy="3005443"/>
          </a:xfrm>
          <a:prstGeom prst="rect">
            <a:avLst/>
          </a:prstGeom>
        </p:spPr>
        <p:txBody>
          <a:bodyPr lIns="0" tIns="0" rIns="0" bIns="0" rtlCol="0" anchor="t">
            <a:spAutoFit/>
          </a:bodyPr>
          <a:lstStyle/>
          <a:p>
            <a:pPr>
              <a:lnSpc>
                <a:spcPts val="11448"/>
              </a:lnSpc>
            </a:pPr>
            <a:r>
              <a:rPr lang="en-US" sz="10042">
                <a:solidFill>
                  <a:srgbClr val="000000"/>
                </a:solidFill>
                <a:latin typeface="Poppins Ultra-Bold"/>
              </a:rPr>
              <a:t>Innovation </a:t>
            </a:r>
          </a:p>
          <a:p>
            <a:pPr>
              <a:lnSpc>
                <a:spcPts val="11448"/>
              </a:lnSpc>
            </a:pPr>
            <a:r>
              <a:rPr lang="en-US" sz="10042">
                <a:solidFill>
                  <a:srgbClr val="000000"/>
                </a:solidFill>
                <a:latin typeface="Poppins Ultra-Bold"/>
              </a:rPr>
              <a:t>in Healthcare</a:t>
            </a:r>
          </a:p>
        </p:txBody>
      </p:sp>
      <p:sp>
        <p:nvSpPr>
          <p:cNvPr id="10" name="TextBox 10"/>
          <p:cNvSpPr txBox="1"/>
          <p:nvPr/>
        </p:nvSpPr>
        <p:spPr>
          <a:xfrm>
            <a:off x="1028700" y="3933469"/>
            <a:ext cx="10703405" cy="1431845"/>
          </a:xfrm>
          <a:prstGeom prst="rect">
            <a:avLst/>
          </a:prstGeom>
        </p:spPr>
        <p:txBody>
          <a:bodyPr lIns="0" tIns="0" rIns="0" bIns="0" rtlCol="0" anchor="t">
            <a:spAutoFit/>
          </a:bodyPr>
          <a:lstStyle/>
          <a:p>
            <a:pPr>
              <a:lnSpc>
                <a:spcPts val="5707"/>
              </a:lnSpc>
            </a:pPr>
            <a:r>
              <a:rPr lang="en-US" sz="4076">
                <a:solidFill>
                  <a:srgbClr val="000000"/>
                </a:solidFill>
                <a:latin typeface="Montserrat Classic"/>
              </a:rPr>
              <a:t>Developing a Unified Patient Treatment Platform for Healthcare Advancement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941981"/>
            <a:ext cx="10363528" cy="1755748"/>
            <a:chOff x="0" y="0"/>
            <a:chExt cx="8231183" cy="1394495"/>
          </a:xfrm>
        </p:grpSpPr>
        <p:sp>
          <p:nvSpPr>
            <p:cNvPr id="3" name="Freeform 3"/>
            <p:cNvSpPr/>
            <p:nvPr/>
          </p:nvSpPr>
          <p:spPr>
            <a:xfrm>
              <a:off x="0" y="0"/>
              <a:ext cx="8231183" cy="1394494"/>
            </a:xfrm>
            <a:custGeom>
              <a:avLst/>
              <a:gdLst/>
              <a:ahLst/>
              <a:cxnLst/>
              <a:rect l="l" t="t" r="r" b="b"/>
              <a:pathLst>
                <a:path w="8231183" h="1394494">
                  <a:moveTo>
                    <a:pt x="0" y="0"/>
                  </a:moveTo>
                  <a:lnTo>
                    <a:pt x="0" y="1394494"/>
                  </a:lnTo>
                  <a:lnTo>
                    <a:pt x="8231183" y="1394494"/>
                  </a:lnTo>
                  <a:lnTo>
                    <a:pt x="8231183" y="0"/>
                  </a:lnTo>
                  <a:lnTo>
                    <a:pt x="0" y="0"/>
                  </a:lnTo>
                  <a:close/>
                  <a:moveTo>
                    <a:pt x="8170222" y="1333534"/>
                  </a:moveTo>
                  <a:lnTo>
                    <a:pt x="59690" y="1333534"/>
                  </a:lnTo>
                  <a:lnTo>
                    <a:pt x="59690" y="59690"/>
                  </a:lnTo>
                  <a:lnTo>
                    <a:pt x="8170222" y="59690"/>
                  </a:lnTo>
                  <a:lnTo>
                    <a:pt x="8170222" y="1333534"/>
                  </a:lnTo>
                  <a:close/>
                </a:path>
              </a:pathLst>
            </a:custGeom>
            <a:solidFill>
              <a:srgbClr val="4DDDE0"/>
            </a:solidFill>
          </p:spPr>
        </p:sp>
      </p:grpSp>
      <p:grpSp>
        <p:nvGrpSpPr>
          <p:cNvPr id="4" name="Group 4"/>
          <p:cNvGrpSpPr/>
          <p:nvPr/>
        </p:nvGrpSpPr>
        <p:grpSpPr>
          <a:xfrm>
            <a:off x="1028700" y="2560731"/>
            <a:ext cx="5350375" cy="814930"/>
            <a:chOff x="0" y="0"/>
            <a:chExt cx="1409152" cy="214632"/>
          </a:xfrm>
        </p:grpSpPr>
        <p:sp>
          <p:nvSpPr>
            <p:cNvPr id="5" name="Freeform 5"/>
            <p:cNvSpPr/>
            <p:nvPr/>
          </p:nvSpPr>
          <p:spPr>
            <a:xfrm>
              <a:off x="0" y="0"/>
              <a:ext cx="1409152" cy="214632"/>
            </a:xfrm>
            <a:custGeom>
              <a:avLst/>
              <a:gdLst/>
              <a:ahLst/>
              <a:cxnLst/>
              <a:rect l="l" t="t" r="r" b="b"/>
              <a:pathLst>
                <a:path w="1409152" h="214632">
                  <a:moveTo>
                    <a:pt x="0" y="0"/>
                  </a:moveTo>
                  <a:lnTo>
                    <a:pt x="1409152" y="0"/>
                  </a:lnTo>
                  <a:lnTo>
                    <a:pt x="1409152" y="214632"/>
                  </a:lnTo>
                  <a:lnTo>
                    <a:pt x="0" y="214632"/>
                  </a:lnTo>
                  <a:close/>
                </a:path>
              </a:pathLst>
            </a:custGeom>
            <a:solidFill>
              <a:srgbClr val="4DDDE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28700" y="6050278"/>
            <a:ext cx="10363528" cy="2220980"/>
            <a:chOff x="0" y="0"/>
            <a:chExt cx="8231183" cy="1764003"/>
          </a:xfrm>
        </p:grpSpPr>
        <p:sp>
          <p:nvSpPr>
            <p:cNvPr id="8" name="Freeform 8"/>
            <p:cNvSpPr/>
            <p:nvPr/>
          </p:nvSpPr>
          <p:spPr>
            <a:xfrm>
              <a:off x="0" y="0"/>
              <a:ext cx="8231183" cy="1764003"/>
            </a:xfrm>
            <a:custGeom>
              <a:avLst/>
              <a:gdLst/>
              <a:ahLst/>
              <a:cxnLst/>
              <a:rect l="l" t="t" r="r" b="b"/>
              <a:pathLst>
                <a:path w="8231183" h="1764003">
                  <a:moveTo>
                    <a:pt x="0" y="0"/>
                  </a:moveTo>
                  <a:lnTo>
                    <a:pt x="0" y="1764003"/>
                  </a:lnTo>
                  <a:lnTo>
                    <a:pt x="8231183" y="1764003"/>
                  </a:lnTo>
                  <a:lnTo>
                    <a:pt x="8231183" y="0"/>
                  </a:lnTo>
                  <a:lnTo>
                    <a:pt x="0" y="0"/>
                  </a:lnTo>
                  <a:close/>
                  <a:moveTo>
                    <a:pt x="8170222" y="1703043"/>
                  </a:moveTo>
                  <a:lnTo>
                    <a:pt x="59690" y="1703043"/>
                  </a:lnTo>
                  <a:lnTo>
                    <a:pt x="59690" y="59690"/>
                  </a:lnTo>
                  <a:lnTo>
                    <a:pt x="8170222" y="59690"/>
                  </a:lnTo>
                  <a:lnTo>
                    <a:pt x="8170222" y="1703043"/>
                  </a:lnTo>
                  <a:close/>
                </a:path>
              </a:pathLst>
            </a:custGeom>
            <a:solidFill>
              <a:srgbClr val="4DDDE0"/>
            </a:solidFill>
          </p:spPr>
        </p:sp>
      </p:grpSp>
      <p:grpSp>
        <p:nvGrpSpPr>
          <p:cNvPr id="9" name="Group 9"/>
          <p:cNvGrpSpPr/>
          <p:nvPr/>
        </p:nvGrpSpPr>
        <p:grpSpPr>
          <a:xfrm>
            <a:off x="1028700" y="5530106"/>
            <a:ext cx="8523007" cy="814930"/>
            <a:chOff x="0" y="0"/>
            <a:chExt cx="2244743" cy="214632"/>
          </a:xfrm>
        </p:grpSpPr>
        <p:sp>
          <p:nvSpPr>
            <p:cNvPr id="10" name="Freeform 10"/>
            <p:cNvSpPr/>
            <p:nvPr/>
          </p:nvSpPr>
          <p:spPr>
            <a:xfrm>
              <a:off x="0" y="0"/>
              <a:ext cx="2244743" cy="214632"/>
            </a:xfrm>
            <a:custGeom>
              <a:avLst/>
              <a:gdLst/>
              <a:ahLst/>
              <a:cxnLst/>
              <a:rect l="l" t="t" r="r" b="b"/>
              <a:pathLst>
                <a:path w="2244743" h="214632">
                  <a:moveTo>
                    <a:pt x="0" y="0"/>
                  </a:moveTo>
                  <a:lnTo>
                    <a:pt x="2244743" y="0"/>
                  </a:lnTo>
                  <a:lnTo>
                    <a:pt x="2244743" y="214632"/>
                  </a:lnTo>
                  <a:lnTo>
                    <a:pt x="0" y="214632"/>
                  </a:lnTo>
                  <a:close/>
                </a:path>
              </a:pathLst>
            </a:custGeom>
            <a:solidFill>
              <a:srgbClr val="4DDDE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1778130" y="1671467"/>
            <a:ext cx="5819538" cy="6141992"/>
          </a:xfrm>
          <a:custGeom>
            <a:avLst/>
            <a:gdLst/>
            <a:ahLst/>
            <a:cxnLst/>
            <a:rect l="l" t="t" r="r" b="b"/>
            <a:pathLst>
              <a:path w="5819538" h="6141992">
                <a:moveTo>
                  <a:pt x="0" y="0"/>
                </a:moveTo>
                <a:lnTo>
                  <a:pt x="5819538" y="0"/>
                </a:lnTo>
                <a:lnTo>
                  <a:pt x="5819538" y="6141992"/>
                </a:lnTo>
                <a:lnTo>
                  <a:pt x="0" y="6141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2861550" y="3308799"/>
            <a:ext cx="3652698" cy="3333087"/>
          </a:xfrm>
          <a:custGeom>
            <a:avLst/>
            <a:gdLst/>
            <a:ahLst/>
            <a:cxnLst/>
            <a:rect l="l" t="t" r="r" b="b"/>
            <a:pathLst>
              <a:path w="3652698" h="3333087">
                <a:moveTo>
                  <a:pt x="0" y="0"/>
                </a:moveTo>
                <a:lnTo>
                  <a:pt x="3652698" y="0"/>
                </a:lnTo>
                <a:lnTo>
                  <a:pt x="3652698" y="3333087"/>
                </a:lnTo>
                <a:lnTo>
                  <a:pt x="0" y="33330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028700" y="1009650"/>
            <a:ext cx="9445983" cy="1082006"/>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Goal of Innovation</a:t>
            </a:r>
          </a:p>
        </p:txBody>
      </p:sp>
      <p:sp>
        <p:nvSpPr>
          <p:cNvPr id="15" name="TextBox 15"/>
          <p:cNvSpPr txBox="1"/>
          <p:nvPr/>
        </p:nvSpPr>
        <p:spPr>
          <a:xfrm>
            <a:off x="1218229" y="3305357"/>
            <a:ext cx="9650571" cy="1220866"/>
          </a:xfrm>
          <a:prstGeom prst="rect">
            <a:avLst/>
          </a:prstGeom>
        </p:spPr>
        <p:txBody>
          <a:bodyPr lIns="0" tIns="0" rIns="0" bIns="0" rtlCol="0" anchor="t">
            <a:spAutoFit/>
          </a:bodyPr>
          <a:lstStyle/>
          <a:p>
            <a:pPr>
              <a:lnSpc>
                <a:spcPts val="3295"/>
              </a:lnSpc>
            </a:pPr>
            <a:r>
              <a:rPr lang="en-US" sz="2353">
                <a:solidFill>
                  <a:srgbClr val="000000"/>
                </a:solidFill>
                <a:latin typeface="Montserrat Classic"/>
              </a:rPr>
              <a:t>empower patients by providing them easy and secure access to their health records. This fosters a more active and informed role for individuals in managing their healthcare journey.</a:t>
            </a:r>
          </a:p>
        </p:txBody>
      </p:sp>
      <p:sp>
        <p:nvSpPr>
          <p:cNvPr id="16" name="TextBox 16"/>
          <p:cNvSpPr txBox="1"/>
          <p:nvPr/>
        </p:nvSpPr>
        <p:spPr>
          <a:xfrm>
            <a:off x="1218229" y="2606077"/>
            <a:ext cx="4533462" cy="523838"/>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Patient Convenience</a:t>
            </a:r>
          </a:p>
        </p:txBody>
      </p:sp>
      <p:sp>
        <p:nvSpPr>
          <p:cNvPr id="17" name="TextBox 17"/>
          <p:cNvSpPr txBox="1"/>
          <p:nvPr/>
        </p:nvSpPr>
        <p:spPr>
          <a:xfrm>
            <a:off x="1197311" y="6516486"/>
            <a:ext cx="10363528" cy="1663064"/>
          </a:xfrm>
          <a:prstGeom prst="rect">
            <a:avLst/>
          </a:prstGeom>
        </p:spPr>
        <p:txBody>
          <a:bodyPr lIns="0" tIns="0" rIns="0" bIns="0" rtlCol="0" anchor="t">
            <a:spAutoFit/>
          </a:bodyPr>
          <a:lstStyle/>
          <a:p>
            <a:pPr>
              <a:lnSpc>
                <a:spcPts val="3360"/>
              </a:lnSpc>
            </a:pPr>
            <a:r>
              <a:rPr lang="en-US" sz="2400">
                <a:solidFill>
                  <a:srgbClr val="000000"/>
                </a:solidFill>
                <a:latin typeface="Montserrat Classic"/>
              </a:rPr>
              <a:t> The goal is to break down silos and promote collaboration among healthcare entities. By fostering interoperability, patients can receive more comprehensive care, even when accessing services from various providers.</a:t>
            </a:r>
          </a:p>
        </p:txBody>
      </p:sp>
      <p:sp>
        <p:nvSpPr>
          <p:cNvPr id="18" name="TextBox 18"/>
          <p:cNvSpPr txBox="1"/>
          <p:nvPr/>
        </p:nvSpPr>
        <p:spPr>
          <a:xfrm>
            <a:off x="1218229" y="5642315"/>
            <a:ext cx="7925771"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Interoperability and Collaboration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0279" y="841404"/>
            <a:ext cx="7090525" cy="108204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Future Outlook</a:t>
            </a:r>
          </a:p>
        </p:txBody>
      </p:sp>
      <p:sp>
        <p:nvSpPr>
          <p:cNvPr id="3" name="TextBox 3"/>
          <p:cNvSpPr txBox="1"/>
          <p:nvPr/>
        </p:nvSpPr>
        <p:spPr>
          <a:xfrm>
            <a:off x="-322843" y="2073088"/>
            <a:ext cx="13515404" cy="9709951"/>
          </a:xfrm>
          <a:prstGeom prst="rect">
            <a:avLst/>
          </a:prstGeom>
        </p:spPr>
        <p:txBody>
          <a:bodyPr lIns="0" tIns="0" rIns="0" bIns="0" rtlCol="0" anchor="t">
            <a:spAutoFit/>
          </a:bodyPr>
          <a:lstStyle/>
          <a:p>
            <a:pPr>
              <a:lnSpc>
                <a:spcPts val="4785"/>
              </a:lnSpc>
            </a:pPr>
            <a:r>
              <a:rPr lang="en-US" sz="3418">
                <a:solidFill>
                  <a:srgbClr val="000000"/>
                </a:solidFill>
                <a:latin typeface="Montserrat Classic Semi-Bold"/>
              </a:rPr>
              <a:t>          Interoperability Advancements:</a:t>
            </a:r>
          </a:p>
          <a:p>
            <a:pPr marL="1476095" lvl="2" indent="-492032">
              <a:lnSpc>
                <a:spcPts val="4785"/>
              </a:lnSpc>
              <a:buFont typeface="Arial"/>
              <a:buChar char="⚬"/>
            </a:pPr>
            <a:r>
              <a:rPr lang="en-US" sz="3418">
                <a:solidFill>
                  <a:srgbClr val="000000"/>
                </a:solidFill>
                <a:latin typeface="Montserrat Classic Semi-Bold"/>
              </a:rPr>
              <a:t>Objective:</a:t>
            </a:r>
            <a:r>
              <a:rPr lang="en-US" sz="3418">
                <a:solidFill>
                  <a:srgbClr val="000000"/>
                </a:solidFill>
                <a:latin typeface="Montserrat Classic"/>
              </a:rPr>
              <a:t> Seamless data exchange among different healthcare systems and providers.</a:t>
            </a:r>
          </a:p>
          <a:p>
            <a:pPr marL="1432916" lvl="2" indent="-477639">
              <a:lnSpc>
                <a:spcPts val="4645"/>
              </a:lnSpc>
              <a:buFont typeface="Arial"/>
              <a:buChar char="⚬"/>
            </a:pPr>
            <a:r>
              <a:rPr lang="en-US" sz="3318">
                <a:solidFill>
                  <a:srgbClr val="000000"/>
                </a:solidFill>
                <a:latin typeface="Montserrat Classic Semi-Bold"/>
              </a:rPr>
              <a:t>Why it Matters:</a:t>
            </a:r>
            <a:r>
              <a:rPr lang="en-US" sz="3318">
                <a:solidFill>
                  <a:srgbClr val="000000"/>
                </a:solidFill>
                <a:latin typeface="Montserrat Classic"/>
              </a:rPr>
              <a:t> Improved collaboration, holistic patient care, and accessibility of comprehensive health information.</a:t>
            </a:r>
          </a:p>
          <a:p>
            <a:pPr>
              <a:lnSpc>
                <a:spcPts val="4785"/>
              </a:lnSpc>
            </a:pPr>
            <a:endParaRPr lang="en-US" sz="3318">
              <a:solidFill>
                <a:srgbClr val="000000"/>
              </a:solidFill>
              <a:latin typeface="Montserrat Classic"/>
            </a:endParaRPr>
          </a:p>
          <a:p>
            <a:pPr>
              <a:lnSpc>
                <a:spcPts val="4785"/>
              </a:lnSpc>
            </a:pPr>
            <a:r>
              <a:rPr lang="en-US" sz="3418">
                <a:solidFill>
                  <a:srgbClr val="000000"/>
                </a:solidFill>
                <a:latin typeface="Montserrat Classic"/>
              </a:rPr>
              <a:t>         </a:t>
            </a:r>
            <a:r>
              <a:rPr lang="en-US" sz="3418">
                <a:solidFill>
                  <a:srgbClr val="000000"/>
                </a:solidFill>
                <a:latin typeface="Montserrat Classic Semi-Bold"/>
              </a:rPr>
              <a:t>Integration of Artificial Intelligence (AI):</a:t>
            </a:r>
          </a:p>
          <a:p>
            <a:pPr marL="1476095" lvl="2" indent="-492032">
              <a:lnSpc>
                <a:spcPts val="4785"/>
              </a:lnSpc>
              <a:buFont typeface="Arial"/>
              <a:buChar char="⚬"/>
            </a:pPr>
            <a:r>
              <a:rPr lang="en-US" sz="3418">
                <a:solidFill>
                  <a:srgbClr val="000000"/>
                </a:solidFill>
                <a:latin typeface="Montserrat Classic Semi-Bold"/>
              </a:rPr>
              <a:t>Objective:</a:t>
            </a:r>
            <a:r>
              <a:rPr lang="en-US" sz="3418">
                <a:solidFill>
                  <a:srgbClr val="000000"/>
                </a:solidFill>
                <a:latin typeface="Montserrat Classic"/>
              </a:rPr>
              <a:t> Integration of AI algorithms for data analysis, predictive analytics, and decision support.</a:t>
            </a:r>
          </a:p>
          <a:p>
            <a:pPr marL="1476095" lvl="2" indent="-492032">
              <a:lnSpc>
                <a:spcPts val="4785"/>
              </a:lnSpc>
              <a:buFont typeface="Arial"/>
              <a:buChar char="⚬"/>
            </a:pPr>
            <a:r>
              <a:rPr lang="en-US" sz="3418">
                <a:solidFill>
                  <a:srgbClr val="000000"/>
                </a:solidFill>
                <a:latin typeface="Montserrat Classic Semi-Bold"/>
              </a:rPr>
              <a:t>Why It Matters:</a:t>
            </a:r>
            <a:r>
              <a:rPr lang="en-US" sz="3418">
                <a:solidFill>
                  <a:srgbClr val="000000"/>
                </a:solidFill>
                <a:latin typeface="Montserrat Classic"/>
              </a:rPr>
              <a:t> Enhanced diagnostic capabilities, personalized treatment plans, and proactive healthcare interventions</a:t>
            </a:r>
          </a:p>
          <a:p>
            <a:pPr>
              <a:lnSpc>
                <a:spcPts val="4785"/>
              </a:lnSpc>
            </a:pPr>
            <a:endParaRPr lang="en-US" sz="3418">
              <a:solidFill>
                <a:srgbClr val="000000"/>
              </a:solidFill>
              <a:latin typeface="Montserrat Classic"/>
            </a:endParaRPr>
          </a:p>
          <a:p>
            <a:pPr>
              <a:lnSpc>
                <a:spcPts val="4785"/>
              </a:lnSpc>
            </a:pPr>
            <a:endParaRPr lang="en-US" sz="3418">
              <a:solidFill>
                <a:srgbClr val="000000"/>
              </a:solidFill>
              <a:latin typeface="Montserrat Classic"/>
            </a:endParaRPr>
          </a:p>
          <a:p>
            <a:pPr>
              <a:lnSpc>
                <a:spcPts val="6325"/>
              </a:lnSpc>
            </a:pPr>
            <a:endParaRPr lang="en-US" sz="3418">
              <a:solidFill>
                <a:srgbClr val="000000"/>
              </a:solidFill>
              <a:latin typeface="Montserrat Classic"/>
            </a:endParaRPr>
          </a:p>
        </p:txBody>
      </p:sp>
      <p:sp>
        <p:nvSpPr>
          <p:cNvPr id="4" name="Freeform 4"/>
          <p:cNvSpPr/>
          <p:nvPr/>
        </p:nvSpPr>
        <p:spPr>
          <a:xfrm>
            <a:off x="13323624" y="3161794"/>
            <a:ext cx="4201295" cy="4434085"/>
          </a:xfrm>
          <a:custGeom>
            <a:avLst/>
            <a:gdLst/>
            <a:ahLst/>
            <a:cxnLst/>
            <a:rect l="l" t="t" r="r" b="b"/>
            <a:pathLst>
              <a:path w="4201295" h="4434085">
                <a:moveTo>
                  <a:pt x="0" y="0"/>
                </a:moveTo>
                <a:lnTo>
                  <a:pt x="4201295" y="0"/>
                </a:lnTo>
                <a:lnTo>
                  <a:pt x="4201295" y="4434085"/>
                </a:lnTo>
                <a:lnTo>
                  <a:pt x="0" y="4434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4198776" y="4041491"/>
            <a:ext cx="2450991" cy="2674692"/>
          </a:xfrm>
          <a:custGeom>
            <a:avLst/>
            <a:gdLst/>
            <a:ahLst/>
            <a:cxnLst/>
            <a:rect l="l" t="t" r="r" b="b"/>
            <a:pathLst>
              <a:path w="2450991" h="2674692">
                <a:moveTo>
                  <a:pt x="0" y="0"/>
                </a:moveTo>
                <a:lnTo>
                  <a:pt x="2450991" y="0"/>
                </a:lnTo>
                <a:lnTo>
                  <a:pt x="2450991" y="2674692"/>
                </a:lnTo>
                <a:lnTo>
                  <a:pt x="0" y="2674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61750" y="1779237"/>
            <a:ext cx="6341760" cy="6693151"/>
          </a:xfrm>
          <a:custGeom>
            <a:avLst/>
            <a:gdLst/>
            <a:ahLst/>
            <a:cxnLst/>
            <a:rect l="l" t="t" r="r" b="b"/>
            <a:pathLst>
              <a:path w="6341760" h="6693151">
                <a:moveTo>
                  <a:pt x="0" y="0"/>
                </a:moveTo>
                <a:lnTo>
                  <a:pt x="6341761" y="0"/>
                </a:lnTo>
                <a:lnTo>
                  <a:pt x="6341761" y="6693150"/>
                </a:lnTo>
                <a:lnTo>
                  <a:pt x="0" y="66931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39035" y="3296886"/>
            <a:ext cx="5387191" cy="4107733"/>
          </a:xfrm>
          <a:custGeom>
            <a:avLst/>
            <a:gdLst/>
            <a:ahLst/>
            <a:cxnLst/>
            <a:rect l="l" t="t" r="r" b="b"/>
            <a:pathLst>
              <a:path w="5387191" h="4107733">
                <a:moveTo>
                  <a:pt x="0" y="0"/>
                </a:moveTo>
                <a:lnTo>
                  <a:pt x="5387191" y="0"/>
                </a:lnTo>
                <a:lnTo>
                  <a:pt x="5387191" y="4107733"/>
                </a:lnTo>
                <a:lnTo>
                  <a:pt x="0" y="4107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97194"/>
            <a:ext cx="7090525" cy="108204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Conclusion</a:t>
            </a:r>
          </a:p>
        </p:txBody>
      </p:sp>
      <p:sp>
        <p:nvSpPr>
          <p:cNvPr id="5" name="TextBox 5"/>
          <p:cNvSpPr txBox="1"/>
          <p:nvPr/>
        </p:nvSpPr>
        <p:spPr>
          <a:xfrm>
            <a:off x="884489" y="2034543"/>
            <a:ext cx="9650571" cy="9107709"/>
          </a:xfrm>
          <a:prstGeom prst="rect">
            <a:avLst/>
          </a:prstGeom>
        </p:spPr>
        <p:txBody>
          <a:bodyPr lIns="0" tIns="0" rIns="0" bIns="0" rtlCol="0" anchor="t">
            <a:spAutoFit/>
          </a:bodyPr>
          <a:lstStyle/>
          <a:p>
            <a:pPr>
              <a:lnSpc>
                <a:spcPts val="3855"/>
              </a:lnSpc>
            </a:pPr>
            <a:r>
              <a:rPr lang="en-US" sz="2753">
                <a:solidFill>
                  <a:srgbClr val="000000"/>
                </a:solidFill>
                <a:latin typeface="Montserrat Classic"/>
              </a:rPr>
              <a:t>In conclusion, our  website represents a transformative leap into the future of healthcare management. By harnessing the power of cutting-edge technology and thoughtful design, we aim to revolutionize the way health information is handled, ensuring a seamless and secure experience for both patients and healthcare providers.</a:t>
            </a:r>
          </a:p>
          <a:p>
            <a:pPr>
              <a:lnSpc>
                <a:spcPts val="3855"/>
              </a:lnSpc>
            </a:pPr>
            <a:endParaRPr lang="en-US" sz="2753">
              <a:solidFill>
                <a:srgbClr val="000000"/>
              </a:solidFill>
              <a:latin typeface="Montserrat Classic"/>
            </a:endParaRPr>
          </a:p>
          <a:p>
            <a:pPr>
              <a:lnSpc>
                <a:spcPts val="3855"/>
              </a:lnSpc>
            </a:pPr>
            <a:r>
              <a:rPr lang="en-US" sz="2753">
                <a:solidFill>
                  <a:srgbClr val="000000"/>
                </a:solidFill>
                <a:latin typeface="Montserrat Classic"/>
              </a:rPr>
              <a:t>Through the integration of innovative features such as a unified patient treatment platform, blockchain-secured data, and AI-driven insights, our EHR website not only streamlines administrative processes but also elevates the quality of patient care. The commitment to interoperability fosters collaboration among healthcare entities, creating a connected ecosystem that prioritizes the well-being of individuals.</a:t>
            </a:r>
          </a:p>
          <a:p>
            <a:pPr>
              <a:lnSpc>
                <a:spcPts val="4135"/>
              </a:lnSpc>
            </a:pPr>
            <a:endParaRPr lang="en-US" sz="2753">
              <a:solidFill>
                <a:srgbClr val="000000"/>
              </a:solidFill>
              <a:latin typeface="Montserrat Classic"/>
            </a:endParaRPr>
          </a:p>
          <a:p>
            <a:pPr>
              <a:lnSpc>
                <a:spcPts val="3295"/>
              </a:lnSpc>
            </a:pPr>
            <a:endParaRPr lang="en-US" sz="2753">
              <a:solidFill>
                <a:srgbClr val="000000"/>
              </a:solidFill>
              <a:latin typeface="Montserrat Classic"/>
            </a:endParaRPr>
          </a:p>
          <a:p>
            <a:pPr>
              <a:lnSpc>
                <a:spcPts val="3295"/>
              </a:lnSpc>
            </a:pPr>
            <a:endParaRPr lang="en-US" sz="2753">
              <a:solidFill>
                <a:srgbClr val="000000"/>
              </a:solidFill>
              <a:latin typeface="Montserrat Class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6907" y="7698105"/>
            <a:ext cx="3166377" cy="814930"/>
            <a:chOff x="0" y="0"/>
            <a:chExt cx="833943" cy="214632"/>
          </a:xfrm>
        </p:grpSpPr>
        <p:sp>
          <p:nvSpPr>
            <p:cNvPr id="3" name="Freeform 3"/>
            <p:cNvSpPr/>
            <p:nvPr/>
          </p:nvSpPr>
          <p:spPr>
            <a:xfrm>
              <a:off x="0" y="0"/>
              <a:ext cx="833943" cy="214632"/>
            </a:xfrm>
            <a:custGeom>
              <a:avLst/>
              <a:gdLst/>
              <a:ahLst/>
              <a:cxnLst/>
              <a:rect l="l" t="t" r="r" b="b"/>
              <a:pathLst>
                <a:path w="833943" h="214632">
                  <a:moveTo>
                    <a:pt x="0" y="0"/>
                  </a:moveTo>
                  <a:lnTo>
                    <a:pt x="833943" y="0"/>
                  </a:lnTo>
                  <a:lnTo>
                    <a:pt x="833943" y="214632"/>
                  </a:lnTo>
                  <a:lnTo>
                    <a:pt x="0" y="214632"/>
                  </a:lnTo>
                  <a:close/>
                </a:path>
              </a:pathLst>
            </a:custGeom>
            <a:solidFill>
              <a:srgbClr val="4DDDE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651585" y="3564534"/>
            <a:ext cx="3746399" cy="3746399"/>
            <a:chOff x="0" y="0"/>
            <a:chExt cx="6350000" cy="6350000"/>
          </a:xfrm>
        </p:grpSpPr>
        <p:sp>
          <p:nvSpPr>
            <p:cNvPr id="6" name="Freeform 6"/>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2"/>
              <a:stretch>
                <a:fillRect t="-16625" b="-16625"/>
              </a:stretch>
            </a:blipFill>
          </p:spPr>
        </p:sp>
        <p:sp>
          <p:nvSpPr>
            <p:cNvPr id="7" name="Freeform 7"/>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4DDDE0"/>
            </a:solidFill>
          </p:spPr>
        </p:sp>
      </p:grpSp>
      <p:grpSp>
        <p:nvGrpSpPr>
          <p:cNvPr id="8" name="Group 8"/>
          <p:cNvGrpSpPr>
            <a:grpSpLocks noChangeAspect="1"/>
          </p:cNvGrpSpPr>
          <p:nvPr/>
        </p:nvGrpSpPr>
        <p:grpSpPr>
          <a:xfrm>
            <a:off x="9296400" y="3564534"/>
            <a:ext cx="3621292" cy="3621292"/>
            <a:chOff x="0" y="0"/>
            <a:chExt cx="6350000" cy="6350000"/>
          </a:xfrm>
        </p:grpSpPr>
        <p:sp>
          <p:nvSpPr>
            <p:cNvPr id="9" name="Freeform 9"/>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3"/>
              <a:stretch>
                <a:fillRect l="-3897" r="-3897"/>
              </a:stretch>
            </a:blipFill>
          </p:spPr>
        </p:sp>
        <p:sp>
          <p:nvSpPr>
            <p:cNvPr id="10" name="Freeform 10"/>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4DDDE0"/>
            </a:solidFill>
          </p:spPr>
        </p:sp>
      </p:grpSp>
      <p:grpSp>
        <p:nvGrpSpPr>
          <p:cNvPr id="11" name="Group 11"/>
          <p:cNvGrpSpPr>
            <a:grpSpLocks noChangeAspect="1"/>
          </p:cNvGrpSpPr>
          <p:nvPr/>
        </p:nvGrpSpPr>
        <p:grpSpPr>
          <a:xfrm>
            <a:off x="13703490" y="3564534"/>
            <a:ext cx="3555810" cy="3555810"/>
            <a:chOff x="0" y="0"/>
            <a:chExt cx="6350000" cy="6350000"/>
          </a:xfrm>
        </p:grpSpPr>
        <p:sp>
          <p:nvSpPr>
            <p:cNvPr id="12" name="Freeform 12"/>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4"/>
              <a:stretch>
                <a:fillRect t="-31319" b="-31319"/>
              </a:stretch>
            </a:blipFill>
          </p:spPr>
        </p:sp>
        <p:sp>
          <p:nvSpPr>
            <p:cNvPr id="13" name="Freeform 13"/>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4DDDE0"/>
            </a:solidFill>
          </p:spPr>
        </p:sp>
      </p:grpSp>
      <p:sp>
        <p:nvSpPr>
          <p:cNvPr id="14" name="Freeform 14"/>
          <p:cNvSpPr/>
          <p:nvPr/>
        </p:nvSpPr>
        <p:spPr>
          <a:xfrm>
            <a:off x="15111906" y="210522"/>
            <a:ext cx="2956800" cy="2699312"/>
          </a:xfrm>
          <a:custGeom>
            <a:avLst/>
            <a:gdLst/>
            <a:ahLst/>
            <a:cxnLst/>
            <a:rect l="l" t="t" r="r" b="b"/>
            <a:pathLst>
              <a:path w="2956800" h="2699312">
                <a:moveTo>
                  <a:pt x="0" y="0"/>
                </a:moveTo>
                <a:lnTo>
                  <a:pt x="2956800" y="0"/>
                </a:lnTo>
                <a:lnTo>
                  <a:pt x="2956800" y="2699312"/>
                </a:lnTo>
                <a:lnTo>
                  <a:pt x="0" y="2699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flipH="1">
            <a:off x="243365" y="210522"/>
            <a:ext cx="2956800" cy="2699312"/>
          </a:xfrm>
          <a:custGeom>
            <a:avLst/>
            <a:gdLst/>
            <a:ahLst/>
            <a:cxnLst/>
            <a:rect l="l" t="t" r="r" b="b"/>
            <a:pathLst>
              <a:path w="2956800" h="2699312">
                <a:moveTo>
                  <a:pt x="2956800" y="0"/>
                </a:moveTo>
                <a:lnTo>
                  <a:pt x="0" y="0"/>
                </a:lnTo>
                <a:lnTo>
                  <a:pt x="0" y="2699312"/>
                </a:lnTo>
                <a:lnTo>
                  <a:pt x="2956800" y="2699312"/>
                </a:lnTo>
                <a:lnTo>
                  <a:pt x="295680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a:grpSpLocks noChangeAspect="1"/>
          </p:cNvGrpSpPr>
          <p:nvPr/>
        </p:nvGrpSpPr>
        <p:grpSpPr>
          <a:xfrm>
            <a:off x="4858428" y="3564534"/>
            <a:ext cx="3621292" cy="3621292"/>
            <a:chOff x="0" y="0"/>
            <a:chExt cx="6350000" cy="6350000"/>
          </a:xfrm>
        </p:grpSpPr>
        <p:sp>
          <p:nvSpPr>
            <p:cNvPr id="17" name="Freeform 17"/>
            <p:cNvSpPr/>
            <p:nvPr/>
          </p:nvSpPr>
          <p:spPr>
            <a:xfrm>
              <a:off x="124460" y="124460"/>
              <a:ext cx="6101080" cy="6101080"/>
            </a:xfrm>
            <a:custGeom>
              <a:avLst/>
              <a:gdLst/>
              <a:ahLst/>
              <a:cxnLst/>
              <a:rect l="l" t="t" r="r" b="b"/>
              <a:pathLst>
                <a:path w="6101080" h="6101080">
                  <a:moveTo>
                    <a:pt x="0" y="0"/>
                  </a:moveTo>
                  <a:lnTo>
                    <a:pt x="6101080" y="0"/>
                  </a:lnTo>
                  <a:lnTo>
                    <a:pt x="6101080" y="6101080"/>
                  </a:lnTo>
                  <a:lnTo>
                    <a:pt x="0" y="6101080"/>
                  </a:lnTo>
                  <a:close/>
                </a:path>
              </a:pathLst>
            </a:custGeom>
            <a:blipFill>
              <a:blip r:embed="rId7"/>
              <a:stretch>
                <a:fillRect t="-12171" b="-12171"/>
              </a:stretch>
            </a:blipFill>
          </p:spPr>
        </p:sp>
        <p:sp>
          <p:nvSpPr>
            <p:cNvPr id="18" name="Freeform 18"/>
            <p:cNvSpPr/>
            <p:nvPr/>
          </p:nvSpPr>
          <p:spPr>
            <a:xfrm>
              <a:off x="0" y="0"/>
              <a:ext cx="6350000" cy="6350000"/>
            </a:xfrm>
            <a:custGeom>
              <a:avLst/>
              <a:gdLst/>
              <a:ahLst/>
              <a:cxnLst/>
              <a:rect l="l" t="t" r="r" b="b"/>
              <a:pathLst>
                <a:path w="6350000" h="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4DDDE0"/>
            </a:solidFill>
          </p:spPr>
        </p:sp>
      </p:grpSp>
      <p:sp>
        <p:nvSpPr>
          <p:cNvPr id="19" name="TextBox 19"/>
          <p:cNvSpPr txBox="1"/>
          <p:nvPr/>
        </p:nvSpPr>
        <p:spPr>
          <a:xfrm>
            <a:off x="4935278" y="1009650"/>
            <a:ext cx="8413278" cy="2091693"/>
          </a:xfrm>
          <a:prstGeom prst="rect">
            <a:avLst/>
          </a:prstGeom>
        </p:spPr>
        <p:txBody>
          <a:bodyPr lIns="0" tIns="0" rIns="0" bIns="0" rtlCol="0" anchor="t">
            <a:spAutoFit/>
          </a:bodyPr>
          <a:lstStyle/>
          <a:p>
            <a:pPr algn="ctr">
              <a:lnSpc>
                <a:spcPts val="7980"/>
              </a:lnSpc>
            </a:pPr>
            <a:r>
              <a:rPr lang="en-US" sz="7000">
                <a:solidFill>
                  <a:srgbClr val="000000"/>
                </a:solidFill>
                <a:latin typeface="Poppins Ultra-Bold"/>
              </a:rPr>
              <a:t>Meet The Team</a:t>
            </a:r>
          </a:p>
          <a:p>
            <a:pPr algn="ctr">
              <a:lnSpc>
                <a:spcPts val="7980"/>
              </a:lnSpc>
            </a:pPr>
            <a:endParaRPr lang="en-US" sz="7000">
              <a:solidFill>
                <a:srgbClr val="000000"/>
              </a:solidFill>
              <a:latin typeface="Poppins Ultra-Bold"/>
            </a:endParaRPr>
          </a:p>
        </p:txBody>
      </p:sp>
      <p:sp>
        <p:nvSpPr>
          <p:cNvPr id="20" name="TextBox 20"/>
          <p:cNvSpPr txBox="1"/>
          <p:nvPr/>
        </p:nvSpPr>
        <p:spPr>
          <a:xfrm>
            <a:off x="6655114" y="2279914"/>
            <a:ext cx="4533462" cy="629920"/>
          </a:xfrm>
          <a:prstGeom prst="rect">
            <a:avLst/>
          </a:prstGeom>
        </p:spPr>
        <p:txBody>
          <a:bodyPr lIns="0" tIns="0" rIns="0" bIns="0" rtlCol="0" anchor="t">
            <a:spAutoFit/>
          </a:bodyPr>
          <a:lstStyle/>
          <a:p>
            <a:pPr algn="ctr">
              <a:lnSpc>
                <a:spcPts val="5179"/>
              </a:lnSpc>
            </a:pPr>
            <a:r>
              <a:rPr lang="en-US" sz="3699">
                <a:solidFill>
                  <a:srgbClr val="000000"/>
                </a:solidFill>
                <a:latin typeface="Montserrat Classic Bold"/>
              </a:rPr>
              <a:t>SuperNova</a:t>
            </a:r>
          </a:p>
        </p:txBody>
      </p:sp>
      <p:sp>
        <p:nvSpPr>
          <p:cNvPr id="21" name="TextBox 21"/>
          <p:cNvSpPr txBox="1"/>
          <p:nvPr/>
        </p:nvSpPr>
        <p:spPr>
          <a:xfrm>
            <a:off x="243365" y="7711718"/>
            <a:ext cx="4533462" cy="629920"/>
          </a:xfrm>
          <a:prstGeom prst="rect">
            <a:avLst/>
          </a:prstGeom>
        </p:spPr>
        <p:txBody>
          <a:bodyPr lIns="0" tIns="0" rIns="0" bIns="0" rtlCol="0" anchor="t">
            <a:spAutoFit/>
          </a:bodyPr>
          <a:lstStyle/>
          <a:p>
            <a:pPr algn="ctr">
              <a:lnSpc>
                <a:spcPts val="5179"/>
              </a:lnSpc>
            </a:pPr>
            <a:r>
              <a:rPr lang="en-US" sz="3699">
                <a:solidFill>
                  <a:srgbClr val="000000"/>
                </a:solidFill>
                <a:latin typeface="Montserrat Classic Bold"/>
              </a:rPr>
              <a:t>Aryan Bains</a:t>
            </a:r>
          </a:p>
        </p:txBody>
      </p:sp>
      <p:grpSp>
        <p:nvGrpSpPr>
          <p:cNvPr id="22" name="Group 22"/>
          <p:cNvGrpSpPr/>
          <p:nvPr/>
        </p:nvGrpSpPr>
        <p:grpSpPr>
          <a:xfrm>
            <a:off x="5090248" y="7698105"/>
            <a:ext cx="3393835" cy="814930"/>
            <a:chOff x="0" y="0"/>
            <a:chExt cx="893849" cy="214632"/>
          </a:xfrm>
        </p:grpSpPr>
        <p:sp>
          <p:nvSpPr>
            <p:cNvPr id="23" name="Freeform 23"/>
            <p:cNvSpPr/>
            <p:nvPr/>
          </p:nvSpPr>
          <p:spPr>
            <a:xfrm>
              <a:off x="0" y="0"/>
              <a:ext cx="893849" cy="214632"/>
            </a:xfrm>
            <a:custGeom>
              <a:avLst/>
              <a:gdLst/>
              <a:ahLst/>
              <a:cxnLst/>
              <a:rect l="l" t="t" r="r" b="b"/>
              <a:pathLst>
                <a:path w="893849" h="214632">
                  <a:moveTo>
                    <a:pt x="0" y="0"/>
                  </a:moveTo>
                  <a:lnTo>
                    <a:pt x="893849" y="0"/>
                  </a:lnTo>
                  <a:lnTo>
                    <a:pt x="893849" y="214632"/>
                  </a:lnTo>
                  <a:lnTo>
                    <a:pt x="0" y="214632"/>
                  </a:lnTo>
                  <a:close/>
                </a:path>
              </a:pathLst>
            </a:custGeom>
            <a:solidFill>
              <a:srgbClr val="4DDDE0"/>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4533149" y="7711718"/>
            <a:ext cx="4533462" cy="629920"/>
          </a:xfrm>
          <a:prstGeom prst="rect">
            <a:avLst/>
          </a:prstGeom>
        </p:spPr>
        <p:txBody>
          <a:bodyPr lIns="0" tIns="0" rIns="0" bIns="0" rtlCol="0" anchor="t">
            <a:spAutoFit/>
          </a:bodyPr>
          <a:lstStyle/>
          <a:p>
            <a:pPr algn="ctr">
              <a:lnSpc>
                <a:spcPts val="5179"/>
              </a:lnSpc>
            </a:pPr>
            <a:r>
              <a:rPr lang="en-US" sz="3699">
                <a:solidFill>
                  <a:srgbClr val="000000"/>
                </a:solidFill>
                <a:latin typeface="Montserrat Classic Bold"/>
              </a:rPr>
              <a:t>Divnit Singh </a:t>
            </a:r>
          </a:p>
        </p:txBody>
      </p:sp>
      <p:grpSp>
        <p:nvGrpSpPr>
          <p:cNvPr id="26" name="Group 26"/>
          <p:cNvGrpSpPr/>
          <p:nvPr/>
        </p:nvGrpSpPr>
        <p:grpSpPr>
          <a:xfrm>
            <a:off x="13455307" y="7652551"/>
            <a:ext cx="4426711" cy="814930"/>
            <a:chOff x="0" y="0"/>
            <a:chExt cx="1165883" cy="214632"/>
          </a:xfrm>
        </p:grpSpPr>
        <p:sp>
          <p:nvSpPr>
            <p:cNvPr id="27" name="Freeform 27"/>
            <p:cNvSpPr/>
            <p:nvPr/>
          </p:nvSpPr>
          <p:spPr>
            <a:xfrm>
              <a:off x="0" y="0"/>
              <a:ext cx="1165883" cy="214632"/>
            </a:xfrm>
            <a:custGeom>
              <a:avLst/>
              <a:gdLst/>
              <a:ahLst/>
              <a:cxnLst/>
              <a:rect l="l" t="t" r="r" b="b"/>
              <a:pathLst>
                <a:path w="1165883" h="214632">
                  <a:moveTo>
                    <a:pt x="0" y="0"/>
                  </a:moveTo>
                  <a:lnTo>
                    <a:pt x="1165883" y="0"/>
                  </a:lnTo>
                  <a:lnTo>
                    <a:pt x="1165883" y="214632"/>
                  </a:lnTo>
                  <a:lnTo>
                    <a:pt x="0" y="214632"/>
                  </a:lnTo>
                  <a:close/>
                </a:path>
              </a:pathLst>
            </a:custGeom>
            <a:solidFill>
              <a:srgbClr val="4DDDE0"/>
            </a:solidFill>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p:nvPr/>
        </p:nvGrpSpPr>
        <p:grpSpPr>
          <a:xfrm>
            <a:off x="9491659" y="7698105"/>
            <a:ext cx="3393835" cy="814930"/>
            <a:chOff x="0" y="0"/>
            <a:chExt cx="893849" cy="214632"/>
          </a:xfrm>
        </p:grpSpPr>
        <p:sp>
          <p:nvSpPr>
            <p:cNvPr id="30" name="Freeform 30"/>
            <p:cNvSpPr/>
            <p:nvPr/>
          </p:nvSpPr>
          <p:spPr>
            <a:xfrm>
              <a:off x="0" y="0"/>
              <a:ext cx="893849" cy="214632"/>
            </a:xfrm>
            <a:custGeom>
              <a:avLst/>
              <a:gdLst/>
              <a:ahLst/>
              <a:cxnLst/>
              <a:rect l="l" t="t" r="r" b="b"/>
              <a:pathLst>
                <a:path w="893849" h="214632">
                  <a:moveTo>
                    <a:pt x="0" y="0"/>
                  </a:moveTo>
                  <a:lnTo>
                    <a:pt x="893849" y="0"/>
                  </a:lnTo>
                  <a:lnTo>
                    <a:pt x="893849" y="214632"/>
                  </a:lnTo>
                  <a:lnTo>
                    <a:pt x="0" y="214632"/>
                  </a:lnTo>
                  <a:close/>
                </a:path>
              </a:pathLst>
            </a:custGeom>
            <a:solidFill>
              <a:srgbClr val="4DDDE0"/>
            </a:solidFill>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2" name="TextBox 32"/>
          <p:cNvSpPr txBox="1"/>
          <p:nvPr/>
        </p:nvSpPr>
        <p:spPr>
          <a:xfrm>
            <a:off x="8921845" y="7711718"/>
            <a:ext cx="4533462" cy="629920"/>
          </a:xfrm>
          <a:prstGeom prst="rect">
            <a:avLst/>
          </a:prstGeom>
        </p:spPr>
        <p:txBody>
          <a:bodyPr lIns="0" tIns="0" rIns="0" bIns="0" rtlCol="0" anchor="t">
            <a:spAutoFit/>
          </a:bodyPr>
          <a:lstStyle/>
          <a:p>
            <a:pPr algn="ctr">
              <a:lnSpc>
                <a:spcPts val="5179"/>
              </a:lnSpc>
            </a:pPr>
            <a:r>
              <a:rPr lang="en-US" sz="3699">
                <a:solidFill>
                  <a:srgbClr val="000000"/>
                </a:solidFill>
                <a:latin typeface="Montserrat Classic Bold"/>
              </a:rPr>
              <a:t>Sneha Singh </a:t>
            </a:r>
          </a:p>
        </p:txBody>
      </p:sp>
      <p:sp>
        <p:nvSpPr>
          <p:cNvPr id="33" name="TextBox 33"/>
          <p:cNvSpPr txBox="1"/>
          <p:nvPr/>
        </p:nvSpPr>
        <p:spPr>
          <a:xfrm>
            <a:off x="13455307" y="7710894"/>
            <a:ext cx="4533462" cy="629920"/>
          </a:xfrm>
          <a:prstGeom prst="rect">
            <a:avLst/>
          </a:prstGeom>
        </p:spPr>
        <p:txBody>
          <a:bodyPr lIns="0" tIns="0" rIns="0" bIns="0" rtlCol="0" anchor="t">
            <a:spAutoFit/>
          </a:bodyPr>
          <a:lstStyle/>
          <a:p>
            <a:pPr algn="ctr">
              <a:lnSpc>
                <a:spcPts val="5179"/>
              </a:lnSpc>
            </a:pPr>
            <a:r>
              <a:rPr lang="en-US" sz="3699">
                <a:solidFill>
                  <a:srgbClr val="000000"/>
                </a:solidFill>
                <a:latin typeface="Montserrat Classic Bold"/>
              </a:rPr>
              <a:t>Prabhdeep Singh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55764" y="-405311"/>
            <a:ext cx="7753464" cy="10680785"/>
            <a:chOff x="0" y="0"/>
            <a:chExt cx="2042065" cy="2813046"/>
          </a:xfrm>
        </p:grpSpPr>
        <p:sp>
          <p:nvSpPr>
            <p:cNvPr id="3" name="Freeform 3"/>
            <p:cNvSpPr/>
            <p:nvPr/>
          </p:nvSpPr>
          <p:spPr>
            <a:xfrm>
              <a:off x="0" y="0"/>
              <a:ext cx="2042065" cy="2813046"/>
            </a:xfrm>
            <a:custGeom>
              <a:avLst/>
              <a:gdLst/>
              <a:ahLst/>
              <a:cxnLst/>
              <a:rect l="l" t="t" r="r" b="b"/>
              <a:pathLst>
                <a:path w="2042065" h="2813046">
                  <a:moveTo>
                    <a:pt x="0" y="0"/>
                  </a:moveTo>
                  <a:lnTo>
                    <a:pt x="2042065" y="0"/>
                  </a:lnTo>
                  <a:lnTo>
                    <a:pt x="2042065" y="2813046"/>
                  </a:lnTo>
                  <a:lnTo>
                    <a:pt x="0" y="2813046"/>
                  </a:lnTo>
                  <a:close/>
                </a:path>
              </a:pathLst>
            </a:custGeom>
            <a:solidFill>
              <a:srgbClr val="4DDDE0"/>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655764" y="1382205"/>
            <a:ext cx="4812285" cy="10166799"/>
          </a:xfrm>
          <a:custGeom>
            <a:avLst/>
            <a:gdLst/>
            <a:ahLst/>
            <a:cxnLst/>
            <a:rect l="l" t="t" r="r" b="b"/>
            <a:pathLst>
              <a:path w="4812285" h="10166799">
                <a:moveTo>
                  <a:pt x="0" y="0"/>
                </a:moveTo>
                <a:lnTo>
                  <a:pt x="4812284" y="0"/>
                </a:lnTo>
                <a:lnTo>
                  <a:pt x="4812284" y="10166799"/>
                </a:lnTo>
                <a:lnTo>
                  <a:pt x="0" y="10166799"/>
                </a:lnTo>
                <a:lnTo>
                  <a:pt x="0" y="0"/>
                </a:lnTo>
                <a:close/>
              </a:path>
            </a:pathLst>
          </a:custGeom>
          <a:blipFill>
            <a:blip r:embed="rId2"/>
            <a:stretch>
              <a:fillRect/>
            </a:stretch>
          </a:blipFill>
        </p:spPr>
      </p:sp>
      <p:sp>
        <p:nvSpPr>
          <p:cNvPr id="6" name="TextBox 6"/>
          <p:cNvSpPr txBox="1"/>
          <p:nvPr/>
        </p:nvSpPr>
        <p:spPr>
          <a:xfrm>
            <a:off x="1028700" y="1009650"/>
            <a:ext cx="6541763" cy="1504876"/>
          </a:xfrm>
          <a:prstGeom prst="rect">
            <a:avLst/>
          </a:prstGeom>
        </p:spPr>
        <p:txBody>
          <a:bodyPr lIns="0" tIns="0" rIns="0" bIns="0" rtlCol="0" anchor="t">
            <a:spAutoFit/>
          </a:bodyPr>
          <a:lstStyle/>
          <a:p>
            <a:pPr>
              <a:lnSpc>
                <a:spcPts val="5700"/>
              </a:lnSpc>
            </a:pPr>
            <a:r>
              <a:rPr lang="en-US" sz="5000">
                <a:solidFill>
                  <a:srgbClr val="000000"/>
                </a:solidFill>
                <a:latin typeface="Poppins Ultra-Bold"/>
              </a:rPr>
              <a:t>Healthcare in The 21st Century</a:t>
            </a:r>
          </a:p>
        </p:txBody>
      </p:sp>
      <p:sp>
        <p:nvSpPr>
          <p:cNvPr id="7" name="TextBox 7"/>
          <p:cNvSpPr txBox="1"/>
          <p:nvPr/>
        </p:nvSpPr>
        <p:spPr>
          <a:xfrm>
            <a:off x="1028700" y="3166777"/>
            <a:ext cx="9893730" cy="4813706"/>
          </a:xfrm>
          <a:prstGeom prst="rect">
            <a:avLst/>
          </a:prstGeom>
        </p:spPr>
        <p:txBody>
          <a:bodyPr lIns="0" tIns="0" rIns="0" bIns="0" rtlCol="0" anchor="t">
            <a:spAutoFit/>
          </a:bodyPr>
          <a:lstStyle/>
          <a:p>
            <a:pPr>
              <a:lnSpc>
                <a:spcPts val="3477"/>
              </a:lnSpc>
            </a:pPr>
            <a:r>
              <a:rPr lang="en-US" sz="2484">
                <a:solidFill>
                  <a:srgbClr val="000000"/>
                </a:solidFill>
                <a:latin typeface="Montserrat Classic"/>
              </a:rPr>
              <a:t>Electronic Health Records(EHR) are gaining a lot of popularity all over the world. The current EHR systems however have their fair share of problems related to privacy and security. We have proposed a mechanism which provides a solution to most of these problems by using a permissioned Ethereum blockchain that allows the hospitals and patients across the world to be connected to each other. It gives patients full control over their health records and also allows them to grant or revoke a hospital's access to his/her records. We have used IPFS(inter planetary file system) to store records which has the advantage of being distributed and ensures immutability of records.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449147"/>
            <a:ext cx="11348967" cy="1355717"/>
            <a:chOff x="0" y="0"/>
            <a:chExt cx="9013862" cy="1076772"/>
          </a:xfrm>
        </p:grpSpPr>
        <p:sp>
          <p:nvSpPr>
            <p:cNvPr id="3" name="Freeform 3"/>
            <p:cNvSpPr/>
            <p:nvPr/>
          </p:nvSpPr>
          <p:spPr>
            <a:xfrm>
              <a:off x="0" y="0"/>
              <a:ext cx="9013862" cy="1076771"/>
            </a:xfrm>
            <a:custGeom>
              <a:avLst/>
              <a:gdLst/>
              <a:ahLst/>
              <a:cxnLst/>
              <a:rect l="l" t="t" r="r" b="b"/>
              <a:pathLst>
                <a:path w="9013862" h="1076771">
                  <a:moveTo>
                    <a:pt x="0" y="0"/>
                  </a:moveTo>
                  <a:lnTo>
                    <a:pt x="0" y="1076771"/>
                  </a:lnTo>
                  <a:lnTo>
                    <a:pt x="9013862" y="1076771"/>
                  </a:lnTo>
                  <a:lnTo>
                    <a:pt x="9013862" y="0"/>
                  </a:lnTo>
                  <a:lnTo>
                    <a:pt x="0" y="0"/>
                  </a:lnTo>
                  <a:close/>
                  <a:moveTo>
                    <a:pt x="8952902" y="1015811"/>
                  </a:moveTo>
                  <a:lnTo>
                    <a:pt x="59690" y="1015811"/>
                  </a:lnTo>
                  <a:lnTo>
                    <a:pt x="59690" y="59690"/>
                  </a:lnTo>
                  <a:lnTo>
                    <a:pt x="8952902" y="59690"/>
                  </a:lnTo>
                  <a:lnTo>
                    <a:pt x="8952902" y="1015811"/>
                  </a:lnTo>
                  <a:close/>
                </a:path>
              </a:pathLst>
            </a:custGeom>
            <a:solidFill>
              <a:srgbClr val="4DDDE0"/>
            </a:solidFill>
          </p:spPr>
        </p:sp>
      </p:grpSp>
      <p:grpSp>
        <p:nvGrpSpPr>
          <p:cNvPr id="4" name="Group 4"/>
          <p:cNvGrpSpPr/>
          <p:nvPr/>
        </p:nvGrpSpPr>
        <p:grpSpPr>
          <a:xfrm>
            <a:off x="1028700" y="6569623"/>
            <a:ext cx="11348967" cy="1355717"/>
            <a:chOff x="0" y="0"/>
            <a:chExt cx="9013862" cy="1076772"/>
          </a:xfrm>
        </p:grpSpPr>
        <p:sp>
          <p:nvSpPr>
            <p:cNvPr id="5" name="Freeform 5"/>
            <p:cNvSpPr/>
            <p:nvPr/>
          </p:nvSpPr>
          <p:spPr>
            <a:xfrm>
              <a:off x="0" y="0"/>
              <a:ext cx="9013862" cy="1076771"/>
            </a:xfrm>
            <a:custGeom>
              <a:avLst/>
              <a:gdLst/>
              <a:ahLst/>
              <a:cxnLst/>
              <a:rect l="l" t="t" r="r" b="b"/>
              <a:pathLst>
                <a:path w="9013862" h="1076771">
                  <a:moveTo>
                    <a:pt x="0" y="0"/>
                  </a:moveTo>
                  <a:lnTo>
                    <a:pt x="0" y="1076771"/>
                  </a:lnTo>
                  <a:lnTo>
                    <a:pt x="9013862" y="1076771"/>
                  </a:lnTo>
                  <a:lnTo>
                    <a:pt x="9013862" y="0"/>
                  </a:lnTo>
                  <a:lnTo>
                    <a:pt x="0" y="0"/>
                  </a:lnTo>
                  <a:close/>
                  <a:moveTo>
                    <a:pt x="8952902" y="1015811"/>
                  </a:moveTo>
                  <a:lnTo>
                    <a:pt x="59690" y="1015811"/>
                  </a:lnTo>
                  <a:lnTo>
                    <a:pt x="59690" y="59690"/>
                  </a:lnTo>
                  <a:lnTo>
                    <a:pt x="8952902" y="59690"/>
                  </a:lnTo>
                  <a:lnTo>
                    <a:pt x="8952902" y="1015811"/>
                  </a:lnTo>
                  <a:close/>
                </a:path>
              </a:pathLst>
            </a:custGeom>
            <a:solidFill>
              <a:srgbClr val="4DDDE0"/>
            </a:solidFill>
          </p:spPr>
        </p:sp>
      </p:grpSp>
      <p:grpSp>
        <p:nvGrpSpPr>
          <p:cNvPr id="6" name="Group 6"/>
          <p:cNvGrpSpPr/>
          <p:nvPr/>
        </p:nvGrpSpPr>
        <p:grpSpPr>
          <a:xfrm>
            <a:off x="1028700" y="4072542"/>
            <a:ext cx="9844937" cy="814930"/>
            <a:chOff x="0" y="0"/>
            <a:chExt cx="2592905" cy="214632"/>
          </a:xfrm>
        </p:grpSpPr>
        <p:sp>
          <p:nvSpPr>
            <p:cNvPr id="7" name="Freeform 7"/>
            <p:cNvSpPr/>
            <p:nvPr/>
          </p:nvSpPr>
          <p:spPr>
            <a:xfrm>
              <a:off x="0" y="0"/>
              <a:ext cx="2592905" cy="214632"/>
            </a:xfrm>
            <a:custGeom>
              <a:avLst/>
              <a:gdLst/>
              <a:ahLst/>
              <a:cxnLst/>
              <a:rect l="l" t="t" r="r" b="b"/>
              <a:pathLst>
                <a:path w="2592905" h="214632">
                  <a:moveTo>
                    <a:pt x="0" y="0"/>
                  </a:moveTo>
                  <a:lnTo>
                    <a:pt x="2592905" y="0"/>
                  </a:lnTo>
                  <a:lnTo>
                    <a:pt x="2592905" y="214632"/>
                  </a:lnTo>
                  <a:lnTo>
                    <a:pt x="0" y="214632"/>
                  </a:lnTo>
                  <a:close/>
                </a:path>
              </a:pathLst>
            </a:custGeom>
            <a:solidFill>
              <a:srgbClr val="4DDDE0"/>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6162158"/>
            <a:ext cx="9844937" cy="814930"/>
            <a:chOff x="0" y="0"/>
            <a:chExt cx="2592905" cy="214632"/>
          </a:xfrm>
        </p:grpSpPr>
        <p:sp>
          <p:nvSpPr>
            <p:cNvPr id="10" name="Freeform 10"/>
            <p:cNvSpPr/>
            <p:nvPr/>
          </p:nvSpPr>
          <p:spPr>
            <a:xfrm>
              <a:off x="0" y="0"/>
              <a:ext cx="2592905" cy="214632"/>
            </a:xfrm>
            <a:custGeom>
              <a:avLst/>
              <a:gdLst/>
              <a:ahLst/>
              <a:cxnLst/>
              <a:rect l="l" t="t" r="r" b="b"/>
              <a:pathLst>
                <a:path w="2592905" h="214632">
                  <a:moveTo>
                    <a:pt x="0" y="0"/>
                  </a:moveTo>
                  <a:lnTo>
                    <a:pt x="2592905" y="0"/>
                  </a:lnTo>
                  <a:lnTo>
                    <a:pt x="2592905" y="214632"/>
                  </a:lnTo>
                  <a:lnTo>
                    <a:pt x="0" y="214632"/>
                  </a:lnTo>
                  <a:close/>
                </a:path>
              </a:pathLst>
            </a:custGeom>
            <a:solidFill>
              <a:srgbClr val="4DDDE0"/>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028700" y="8590401"/>
            <a:ext cx="11348967" cy="1355717"/>
            <a:chOff x="0" y="0"/>
            <a:chExt cx="9013862" cy="1076772"/>
          </a:xfrm>
        </p:grpSpPr>
        <p:sp>
          <p:nvSpPr>
            <p:cNvPr id="13" name="Freeform 13"/>
            <p:cNvSpPr/>
            <p:nvPr/>
          </p:nvSpPr>
          <p:spPr>
            <a:xfrm>
              <a:off x="0" y="0"/>
              <a:ext cx="9013862" cy="1076771"/>
            </a:xfrm>
            <a:custGeom>
              <a:avLst/>
              <a:gdLst/>
              <a:ahLst/>
              <a:cxnLst/>
              <a:rect l="l" t="t" r="r" b="b"/>
              <a:pathLst>
                <a:path w="9013862" h="1076771">
                  <a:moveTo>
                    <a:pt x="0" y="0"/>
                  </a:moveTo>
                  <a:lnTo>
                    <a:pt x="0" y="1076771"/>
                  </a:lnTo>
                  <a:lnTo>
                    <a:pt x="9013862" y="1076771"/>
                  </a:lnTo>
                  <a:lnTo>
                    <a:pt x="9013862" y="0"/>
                  </a:lnTo>
                  <a:lnTo>
                    <a:pt x="0" y="0"/>
                  </a:lnTo>
                  <a:close/>
                  <a:moveTo>
                    <a:pt x="8952902" y="1015811"/>
                  </a:moveTo>
                  <a:lnTo>
                    <a:pt x="59690" y="1015811"/>
                  </a:lnTo>
                  <a:lnTo>
                    <a:pt x="59690" y="59690"/>
                  </a:lnTo>
                  <a:lnTo>
                    <a:pt x="8952902" y="59690"/>
                  </a:lnTo>
                  <a:lnTo>
                    <a:pt x="8952902" y="1015811"/>
                  </a:lnTo>
                  <a:close/>
                </a:path>
              </a:pathLst>
            </a:custGeom>
            <a:solidFill>
              <a:srgbClr val="4DDDE0"/>
            </a:solidFill>
          </p:spPr>
        </p:sp>
      </p:grpSp>
      <p:grpSp>
        <p:nvGrpSpPr>
          <p:cNvPr id="14" name="Group 14"/>
          <p:cNvGrpSpPr/>
          <p:nvPr/>
        </p:nvGrpSpPr>
        <p:grpSpPr>
          <a:xfrm>
            <a:off x="1028700" y="8200771"/>
            <a:ext cx="9844937" cy="814930"/>
            <a:chOff x="0" y="0"/>
            <a:chExt cx="2592905" cy="214632"/>
          </a:xfrm>
        </p:grpSpPr>
        <p:sp>
          <p:nvSpPr>
            <p:cNvPr id="15" name="Freeform 15"/>
            <p:cNvSpPr/>
            <p:nvPr/>
          </p:nvSpPr>
          <p:spPr>
            <a:xfrm>
              <a:off x="0" y="0"/>
              <a:ext cx="2592905" cy="214632"/>
            </a:xfrm>
            <a:custGeom>
              <a:avLst/>
              <a:gdLst/>
              <a:ahLst/>
              <a:cxnLst/>
              <a:rect l="l" t="t" r="r" b="b"/>
              <a:pathLst>
                <a:path w="2592905" h="214632">
                  <a:moveTo>
                    <a:pt x="0" y="0"/>
                  </a:moveTo>
                  <a:lnTo>
                    <a:pt x="2592905" y="0"/>
                  </a:lnTo>
                  <a:lnTo>
                    <a:pt x="2592905" y="214632"/>
                  </a:lnTo>
                  <a:lnTo>
                    <a:pt x="0" y="214632"/>
                  </a:lnTo>
                  <a:close/>
                </a:path>
              </a:pathLst>
            </a:custGeom>
            <a:solidFill>
              <a:srgbClr val="4DDDE0"/>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2799927" y="2407320"/>
            <a:ext cx="5077231" cy="5358556"/>
          </a:xfrm>
          <a:custGeom>
            <a:avLst/>
            <a:gdLst/>
            <a:ahLst/>
            <a:cxnLst/>
            <a:rect l="l" t="t" r="r" b="b"/>
            <a:pathLst>
              <a:path w="5077231" h="5358556">
                <a:moveTo>
                  <a:pt x="0" y="0"/>
                </a:moveTo>
                <a:lnTo>
                  <a:pt x="5077231" y="0"/>
                </a:lnTo>
                <a:lnTo>
                  <a:pt x="5077231" y="5358555"/>
                </a:lnTo>
                <a:lnTo>
                  <a:pt x="0" y="5358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751849" y="3701067"/>
            <a:ext cx="3507451" cy="3200549"/>
          </a:xfrm>
          <a:custGeom>
            <a:avLst/>
            <a:gdLst/>
            <a:ahLst/>
            <a:cxnLst/>
            <a:rect l="l" t="t" r="r" b="b"/>
            <a:pathLst>
              <a:path w="3507451" h="3200549">
                <a:moveTo>
                  <a:pt x="0" y="0"/>
                </a:moveTo>
                <a:lnTo>
                  <a:pt x="3507451" y="0"/>
                </a:lnTo>
                <a:lnTo>
                  <a:pt x="3507451" y="3200548"/>
                </a:lnTo>
                <a:lnTo>
                  <a:pt x="0" y="3200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1028700" y="478154"/>
            <a:ext cx="9445983" cy="108204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Key features</a:t>
            </a:r>
          </a:p>
        </p:txBody>
      </p:sp>
      <p:sp>
        <p:nvSpPr>
          <p:cNvPr id="20" name="TextBox 20"/>
          <p:cNvSpPr txBox="1"/>
          <p:nvPr/>
        </p:nvSpPr>
        <p:spPr>
          <a:xfrm>
            <a:off x="1195693" y="4839847"/>
            <a:ext cx="8923929" cy="1663064"/>
          </a:xfrm>
          <a:prstGeom prst="rect">
            <a:avLst/>
          </a:prstGeom>
        </p:spPr>
        <p:txBody>
          <a:bodyPr lIns="0" tIns="0" rIns="0" bIns="0" rtlCol="0" anchor="t">
            <a:spAutoFit/>
          </a:bodyPr>
          <a:lstStyle/>
          <a:p>
            <a:pPr>
              <a:lnSpc>
                <a:spcPts val="3360"/>
              </a:lnSpc>
            </a:pPr>
            <a:r>
              <a:rPr lang="en-US" sz="2400">
                <a:solidFill>
                  <a:srgbClr val="000000"/>
                </a:solidFill>
                <a:latin typeface="Montserrat Classic"/>
              </a:rPr>
              <a:t>The medical field has shifted from paper-based record keeping to digitized systems, including EHR Software.</a:t>
            </a:r>
          </a:p>
          <a:p>
            <a:pPr>
              <a:lnSpc>
                <a:spcPts val="3360"/>
              </a:lnSpc>
            </a:pPr>
            <a:endParaRPr lang="en-US" sz="2400">
              <a:solidFill>
                <a:srgbClr val="000000"/>
              </a:solidFill>
              <a:latin typeface="Montserrat Classic"/>
            </a:endParaRPr>
          </a:p>
          <a:p>
            <a:pPr>
              <a:lnSpc>
                <a:spcPts val="3360"/>
              </a:lnSpc>
            </a:pPr>
            <a:endParaRPr lang="en-US" sz="2400">
              <a:solidFill>
                <a:srgbClr val="000000"/>
              </a:solidFill>
              <a:latin typeface="Montserrat Classic"/>
            </a:endParaRPr>
          </a:p>
        </p:txBody>
      </p:sp>
      <p:sp>
        <p:nvSpPr>
          <p:cNvPr id="21" name="TextBox 21"/>
          <p:cNvSpPr txBox="1"/>
          <p:nvPr/>
        </p:nvSpPr>
        <p:spPr>
          <a:xfrm>
            <a:off x="1223203" y="6943135"/>
            <a:ext cx="7241473" cy="1243964"/>
          </a:xfrm>
          <a:prstGeom prst="rect">
            <a:avLst/>
          </a:prstGeom>
        </p:spPr>
        <p:txBody>
          <a:bodyPr lIns="0" tIns="0" rIns="0" bIns="0" rtlCol="0" anchor="t">
            <a:spAutoFit/>
          </a:bodyPr>
          <a:lstStyle/>
          <a:p>
            <a:pPr>
              <a:lnSpc>
                <a:spcPts val="3360"/>
              </a:lnSpc>
            </a:pPr>
            <a:r>
              <a:rPr lang="en-US" sz="2400">
                <a:solidFill>
                  <a:srgbClr val="000000"/>
                </a:solidFill>
                <a:latin typeface="Montserrat Classic"/>
              </a:rPr>
              <a:t>EHR Software serves as the digital equivalent of traditional paper charts for patients.</a:t>
            </a:r>
          </a:p>
          <a:p>
            <a:pPr>
              <a:lnSpc>
                <a:spcPts val="3360"/>
              </a:lnSpc>
            </a:pPr>
            <a:endParaRPr lang="en-US" sz="2400">
              <a:solidFill>
                <a:srgbClr val="000000"/>
              </a:solidFill>
              <a:latin typeface="Montserrat Classic"/>
            </a:endParaRPr>
          </a:p>
        </p:txBody>
      </p:sp>
      <p:sp>
        <p:nvSpPr>
          <p:cNvPr id="22" name="TextBox 22"/>
          <p:cNvSpPr txBox="1"/>
          <p:nvPr/>
        </p:nvSpPr>
        <p:spPr>
          <a:xfrm>
            <a:off x="1218229" y="4230247"/>
            <a:ext cx="4533462"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Transition to Digital</a:t>
            </a:r>
          </a:p>
        </p:txBody>
      </p:sp>
      <p:sp>
        <p:nvSpPr>
          <p:cNvPr id="23" name="TextBox 23"/>
          <p:cNvSpPr txBox="1"/>
          <p:nvPr/>
        </p:nvSpPr>
        <p:spPr>
          <a:xfrm>
            <a:off x="1218229" y="6274348"/>
            <a:ext cx="4533462"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Digital Patient Charts</a:t>
            </a:r>
          </a:p>
        </p:txBody>
      </p:sp>
      <p:sp>
        <p:nvSpPr>
          <p:cNvPr id="24" name="TextBox 24"/>
          <p:cNvSpPr txBox="1"/>
          <p:nvPr/>
        </p:nvSpPr>
        <p:spPr>
          <a:xfrm>
            <a:off x="1195693" y="9034751"/>
            <a:ext cx="11365382" cy="1663064"/>
          </a:xfrm>
          <a:prstGeom prst="rect">
            <a:avLst/>
          </a:prstGeom>
        </p:spPr>
        <p:txBody>
          <a:bodyPr lIns="0" tIns="0" rIns="0" bIns="0" rtlCol="0" anchor="t">
            <a:spAutoFit/>
          </a:bodyPr>
          <a:lstStyle/>
          <a:p>
            <a:pPr>
              <a:lnSpc>
                <a:spcPts val="3360"/>
              </a:lnSpc>
            </a:pPr>
            <a:r>
              <a:rPr lang="en-US" sz="2400">
                <a:solidFill>
                  <a:srgbClr val="000000"/>
                </a:solidFill>
                <a:latin typeface="Montserrat Classic"/>
              </a:rPr>
              <a:t>EHR Software leverages the latest technologies and tools to provide permanent solutions to various challenges in personal healthcare services.</a:t>
            </a:r>
          </a:p>
          <a:p>
            <a:pPr>
              <a:lnSpc>
                <a:spcPts val="3360"/>
              </a:lnSpc>
            </a:pPr>
            <a:endParaRPr lang="en-US" sz="2400">
              <a:solidFill>
                <a:srgbClr val="000000"/>
              </a:solidFill>
              <a:latin typeface="Montserrat Classic"/>
            </a:endParaRPr>
          </a:p>
          <a:p>
            <a:pPr>
              <a:lnSpc>
                <a:spcPts val="3360"/>
              </a:lnSpc>
            </a:pPr>
            <a:endParaRPr lang="en-US" sz="2400">
              <a:solidFill>
                <a:srgbClr val="000000"/>
              </a:solidFill>
              <a:latin typeface="Montserrat Classic"/>
            </a:endParaRPr>
          </a:p>
        </p:txBody>
      </p:sp>
      <p:sp>
        <p:nvSpPr>
          <p:cNvPr id="25" name="TextBox 25"/>
          <p:cNvSpPr txBox="1"/>
          <p:nvPr/>
        </p:nvSpPr>
        <p:spPr>
          <a:xfrm>
            <a:off x="1223203" y="8375919"/>
            <a:ext cx="6384164"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Technology-Driven Solutions</a:t>
            </a:r>
          </a:p>
        </p:txBody>
      </p:sp>
      <p:grpSp>
        <p:nvGrpSpPr>
          <p:cNvPr id="26" name="Group 26"/>
          <p:cNvGrpSpPr/>
          <p:nvPr/>
        </p:nvGrpSpPr>
        <p:grpSpPr>
          <a:xfrm>
            <a:off x="1028700" y="2345350"/>
            <a:ext cx="11348967" cy="1355717"/>
            <a:chOff x="0" y="0"/>
            <a:chExt cx="9013862" cy="1076772"/>
          </a:xfrm>
        </p:grpSpPr>
        <p:sp>
          <p:nvSpPr>
            <p:cNvPr id="27" name="Freeform 27"/>
            <p:cNvSpPr/>
            <p:nvPr/>
          </p:nvSpPr>
          <p:spPr>
            <a:xfrm>
              <a:off x="0" y="0"/>
              <a:ext cx="9013862" cy="1076771"/>
            </a:xfrm>
            <a:custGeom>
              <a:avLst/>
              <a:gdLst/>
              <a:ahLst/>
              <a:cxnLst/>
              <a:rect l="l" t="t" r="r" b="b"/>
              <a:pathLst>
                <a:path w="9013862" h="1076771">
                  <a:moveTo>
                    <a:pt x="0" y="0"/>
                  </a:moveTo>
                  <a:lnTo>
                    <a:pt x="0" y="1076771"/>
                  </a:lnTo>
                  <a:lnTo>
                    <a:pt x="9013862" y="1076771"/>
                  </a:lnTo>
                  <a:lnTo>
                    <a:pt x="9013862" y="0"/>
                  </a:lnTo>
                  <a:lnTo>
                    <a:pt x="0" y="0"/>
                  </a:lnTo>
                  <a:close/>
                  <a:moveTo>
                    <a:pt x="8952902" y="1015811"/>
                  </a:moveTo>
                  <a:lnTo>
                    <a:pt x="59690" y="1015811"/>
                  </a:lnTo>
                  <a:lnTo>
                    <a:pt x="59690" y="59690"/>
                  </a:lnTo>
                  <a:lnTo>
                    <a:pt x="8952902" y="59690"/>
                  </a:lnTo>
                  <a:lnTo>
                    <a:pt x="8952902" y="1015811"/>
                  </a:lnTo>
                  <a:close/>
                </a:path>
              </a:pathLst>
            </a:custGeom>
            <a:solidFill>
              <a:srgbClr val="4DDDE0"/>
            </a:solidFill>
          </p:spPr>
        </p:sp>
      </p:grpSp>
      <p:grpSp>
        <p:nvGrpSpPr>
          <p:cNvPr id="28" name="Group 28"/>
          <p:cNvGrpSpPr/>
          <p:nvPr/>
        </p:nvGrpSpPr>
        <p:grpSpPr>
          <a:xfrm>
            <a:off x="1028700" y="1933053"/>
            <a:ext cx="9844937" cy="814930"/>
            <a:chOff x="0" y="0"/>
            <a:chExt cx="2592905" cy="214632"/>
          </a:xfrm>
        </p:grpSpPr>
        <p:sp>
          <p:nvSpPr>
            <p:cNvPr id="29" name="Freeform 29"/>
            <p:cNvSpPr/>
            <p:nvPr/>
          </p:nvSpPr>
          <p:spPr>
            <a:xfrm>
              <a:off x="0" y="0"/>
              <a:ext cx="2592905" cy="214632"/>
            </a:xfrm>
            <a:custGeom>
              <a:avLst/>
              <a:gdLst/>
              <a:ahLst/>
              <a:cxnLst/>
              <a:rect l="l" t="t" r="r" b="b"/>
              <a:pathLst>
                <a:path w="2592905" h="214632">
                  <a:moveTo>
                    <a:pt x="0" y="0"/>
                  </a:moveTo>
                  <a:lnTo>
                    <a:pt x="2592905" y="0"/>
                  </a:lnTo>
                  <a:lnTo>
                    <a:pt x="2592905" y="214632"/>
                  </a:lnTo>
                  <a:lnTo>
                    <a:pt x="0" y="214632"/>
                  </a:lnTo>
                  <a:close/>
                </a:path>
              </a:pathLst>
            </a:custGeom>
            <a:solidFill>
              <a:srgbClr val="4DDDE0"/>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1223203" y="2112045"/>
            <a:ext cx="6852466"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Importance of Medical Records</a:t>
            </a:r>
          </a:p>
        </p:txBody>
      </p:sp>
      <p:sp>
        <p:nvSpPr>
          <p:cNvPr id="32" name="TextBox 32"/>
          <p:cNvSpPr txBox="1"/>
          <p:nvPr/>
        </p:nvSpPr>
        <p:spPr>
          <a:xfrm>
            <a:off x="1195693" y="2778795"/>
            <a:ext cx="11014982" cy="1243964"/>
          </a:xfrm>
          <a:prstGeom prst="rect">
            <a:avLst/>
          </a:prstGeom>
        </p:spPr>
        <p:txBody>
          <a:bodyPr lIns="0" tIns="0" rIns="0" bIns="0" rtlCol="0" anchor="t">
            <a:spAutoFit/>
          </a:bodyPr>
          <a:lstStyle/>
          <a:p>
            <a:pPr>
              <a:lnSpc>
                <a:spcPts val="3360"/>
              </a:lnSpc>
            </a:pPr>
            <a:r>
              <a:rPr lang="en-US" sz="2400">
                <a:solidFill>
                  <a:srgbClr val="000000"/>
                </a:solidFill>
                <a:latin typeface="Montserrat Classic"/>
              </a:rPr>
              <a:t>Medical records are vital for comprehensive patient care, as they contain essential information such as medical history, and required procedures.</a:t>
            </a:r>
          </a:p>
          <a:p>
            <a:pPr>
              <a:lnSpc>
                <a:spcPts val="3360"/>
              </a:lnSpc>
            </a:pPr>
            <a:endParaRPr lang="en-US" sz="2400">
              <a:solidFill>
                <a:srgbClr val="000000"/>
              </a:solidFill>
              <a:latin typeface="Montserrat Class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43288" y="764297"/>
            <a:ext cx="8298590" cy="8758407"/>
          </a:xfrm>
          <a:custGeom>
            <a:avLst/>
            <a:gdLst/>
            <a:ahLst/>
            <a:cxnLst/>
            <a:rect l="l" t="t" r="r" b="b"/>
            <a:pathLst>
              <a:path w="8298590" h="8758407">
                <a:moveTo>
                  <a:pt x="0" y="0"/>
                </a:moveTo>
                <a:lnTo>
                  <a:pt x="8298590" y="0"/>
                </a:lnTo>
                <a:lnTo>
                  <a:pt x="8298590" y="8758406"/>
                </a:lnTo>
                <a:lnTo>
                  <a:pt x="0" y="87584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123488"/>
            <a:ext cx="7751557" cy="8138488"/>
          </a:xfrm>
          <a:prstGeom prst="rect">
            <a:avLst/>
          </a:prstGeom>
        </p:spPr>
        <p:txBody>
          <a:bodyPr lIns="0" tIns="0" rIns="0" bIns="0" rtlCol="0" anchor="t">
            <a:spAutoFit/>
          </a:bodyPr>
          <a:lstStyle/>
          <a:p>
            <a:pPr marL="531566" lvl="1" indent="-265783">
              <a:lnSpc>
                <a:spcPts val="3446"/>
              </a:lnSpc>
              <a:buFont typeface="Arial"/>
              <a:buChar char="•"/>
            </a:pPr>
            <a:r>
              <a:rPr lang="en-US" sz="2462">
                <a:solidFill>
                  <a:srgbClr val="000000"/>
                </a:solidFill>
                <a:latin typeface="Montserrat Classic"/>
              </a:rPr>
              <a:t>Introducing a singular, universal database accessible across all hospitals, housing comprehensive patient details and medical records.</a:t>
            </a:r>
          </a:p>
          <a:p>
            <a:pPr>
              <a:lnSpc>
                <a:spcPts val="3446"/>
              </a:lnSpc>
            </a:pPr>
            <a:endParaRPr lang="en-US" sz="2462">
              <a:solidFill>
                <a:srgbClr val="000000"/>
              </a:solidFill>
              <a:latin typeface="Montserrat Classic"/>
            </a:endParaRPr>
          </a:p>
          <a:p>
            <a:pPr marL="531566" lvl="1" indent="-265783">
              <a:lnSpc>
                <a:spcPts val="3446"/>
              </a:lnSpc>
              <a:buFont typeface="Arial"/>
              <a:buChar char="•"/>
            </a:pPr>
            <a:r>
              <a:rPr lang="en-US" sz="2462">
                <a:solidFill>
                  <a:srgbClr val="000000"/>
                </a:solidFill>
                <a:latin typeface="Montserrat Classic"/>
              </a:rPr>
              <a:t>Our login credentials boast top-tier security through blockchain encryption, ensuring data integrity.</a:t>
            </a:r>
          </a:p>
          <a:p>
            <a:pPr>
              <a:lnSpc>
                <a:spcPts val="3446"/>
              </a:lnSpc>
            </a:pPr>
            <a:endParaRPr lang="en-US" sz="2462">
              <a:solidFill>
                <a:srgbClr val="000000"/>
              </a:solidFill>
              <a:latin typeface="Montserrat Classic"/>
            </a:endParaRPr>
          </a:p>
          <a:p>
            <a:pPr marL="531566" lvl="1" indent="-265783">
              <a:lnSpc>
                <a:spcPts val="3446"/>
              </a:lnSpc>
              <a:buFont typeface="Arial"/>
              <a:buChar char="•"/>
            </a:pPr>
            <a:r>
              <a:rPr lang="en-US" sz="2462">
                <a:solidFill>
                  <a:srgbClr val="000000"/>
                </a:solidFill>
                <a:latin typeface="Montserrat Classic"/>
              </a:rPr>
              <a:t>Patients receive a unique ID for streamlined access to their complete information. Our mission is solely focused on your well-being.</a:t>
            </a:r>
          </a:p>
          <a:p>
            <a:pPr>
              <a:lnSpc>
                <a:spcPts val="3446"/>
              </a:lnSpc>
            </a:pPr>
            <a:endParaRPr lang="en-US" sz="2462">
              <a:solidFill>
                <a:srgbClr val="000000"/>
              </a:solidFill>
              <a:latin typeface="Montserrat Classic"/>
            </a:endParaRPr>
          </a:p>
          <a:p>
            <a:pPr marL="531566" lvl="1" indent="-265783">
              <a:lnSpc>
                <a:spcPts val="3446"/>
              </a:lnSpc>
              <a:buFont typeface="Arial"/>
              <a:buChar char="•"/>
            </a:pPr>
            <a:r>
              <a:rPr lang="en-US" sz="2462">
                <a:solidFill>
                  <a:srgbClr val="000000"/>
                </a:solidFill>
                <a:latin typeface="Montserrat Classic"/>
              </a:rPr>
              <a:t>Powered by AWS EC2 bucket on the backend and adorned with a user-friendly JavaScript frontend, our system seamlessly combines robust technology with a commitment to your optimal health.</a:t>
            </a:r>
          </a:p>
          <a:p>
            <a:pPr>
              <a:lnSpc>
                <a:spcPts val="3446"/>
              </a:lnSpc>
            </a:pPr>
            <a:endParaRPr lang="en-US" sz="2462">
              <a:solidFill>
                <a:srgbClr val="000000"/>
              </a:solidFill>
              <a:latin typeface="Montserrat Classic"/>
            </a:endParaRPr>
          </a:p>
        </p:txBody>
      </p:sp>
      <p:sp>
        <p:nvSpPr>
          <p:cNvPr id="4" name="TextBox 4"/>
          <p:cNvSpPr txBox="1"/>
          <p:nvPr/>
        </p:nvSpPr>
        <p:spPr>
          <a:xfrm>
            <a:off x="924102" y="745247"/>
            <a:ext cx="9718931" cy="1082040"/>
          </a:xfrm>
          <a:prstGeom prst="rect">
            <a:avLst/>
          </a:prstGeom>
        </p:spPr>
        <p:txBody>
          <a:bodyPr lIns="0" tIns="0" rIns="0" bIns="0" rtlCol="0" anchor="t">
            <a:spAutoFit/>
          </a:bodyPr>
          <a:lstStyle/>
          <a:p>
            <a:pPr>
              <a:lnSpc>
                <a:spcPts val="7979"/>
              </a:lnSpc>
            </a:pPr>
            <a:r>
              <a:rPr lang="en-US" sz="6999">
                <a:solidFill>
                  <a:srgbClr val="000000"/>
                </a:solidFill>
                <a:latin typeface="Poppins Ultra-Bold"/>
              </a:rPr>
              <a:t>Technologies used</a:t>
            </a:r>
          </a:p>
        </p:txBody>
      </p:sp>
      <p:sp>
        <p:nvSpPr>
          <p:cNvPr id="5" name="Freeform 5"/>
          <p:cNvSpPr/>
          <p:nvPr/>
        </p:nvSpPr>
        <p:spPr>
          <a:xfrm>
            <a:off x="10643033" y="2551403"/>
            <a:ext cx="5899100" cy="5384270"/>
          </a:xfrm>
          <a:custGeom>
            <a:avLst/>
            <a:gdLst/>
            <a:ahLst/>
            <a:cxnLst/>
            <a:rect l="l" t="t" r="r" b="b"/>
            <a:pathLst>
              <a:path w="5899100" h="5384270">
                <a:moveTo>
                  <a:pt x="0" y="0"/>
                </a:moveTo>
                <a:lnTo>
                  <a:pt x="5899100" y="0"/>
                </a:lnTo>
                <a:lnTo>
                  <a:pt x="5899100" y="5384270"/>
                </a:lnTo>
                <a:lnTo>
                  <a:pt x="0" y="5384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03282" y="1941048"/>
            <a:ext cx="5347051" cy="7125883"/>
          </a:xfrm>
          <a:custGeom>
            <a:avLst/>
            <a:gdLst/>
            <a:ahLst/>
            <a:cxnLst/>
            <a:rect l="l" t="t" r="r" b="b"/>
            <a:pathLst>
              <a:path w="5347051" h="7125883">
                <a:moveTo>
                  <a:pt x="0" y="0"/>
                </a:moveTo>
                <a:lnTo>
                  <a:pt x="5347051" y="0"/>
                </a:lnTo>
                <a:lnTo>
                  <a:pt x="5347051" y="7125883"/>
                </a:lnTo>
                <a:lnTo>
                  <a:pt x="0" y="7125883"/>
                </a:lnTo>
                <a:lnTo>
                  <a:pt x="0" y="0"/>
                </a:lnTo>
                <a:close/>
              </a:path>
            </a:pathLst>
          </a:custGeom>
          <a:blipFill>
            <a:blip r:embed="rId2"/>
            <a:stretch>
              <a:fillRect/>
            </a:stretch>
          </a:blipFill>
        </p:spPr>
      </p:sp>
      <p:sp>
        <p:nvSpPr>
          <p:cNvPr id="3" name="TextBox 3"/>
          <p:cNvSpPr txBox="1"/>
          <p:nvPr/>
        </p:nvSpPr>
        <p:spPr>
          <a:xfrm>
            <a:off x="1028700" y="1390502"/>
            <a:ext cx="9657819" cy="108204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AI ChatBot</a:t>
            </a:r>
          </a:p>
        </p:txBody>
      </p:sp>
      <p:sp>
        <p:nvSpPr>
          <p:cNvPr id="4" name="TextBox 4"/>
          <p:cNvSpPr txBox="1"/>
          <p:nvPr/>
        </p:nvSpPr>
        <p:spPr>
          <a:xfrm>
            <a:off x="1028700" y="2868298"/>
            <a:ext cx="11474582" cy="6390002"/>
          </a:xfrm>
          <a:prstGeom prst="rect">
            <a:avLst/>
          </a:prstGeom>
        </p:spPr>
        <p:txBody>
          <a:bodyPr lIns="0" tIns="0" rIns="0" bIns="0" rtlCol="0" anchor="t">
            <a:spAutoFit/>
          </a:bodyPr>
          <a:lstStyle/>
          <a:p>
            <a:pPr>
              <a:lnSpc>
                <a:spcPts val="4270"/>
              </a:lnSpc>
            </a:pPr>
            <a:r>
              <a:rPr lang="en-US" sz="3050">
                <a:solidFill>
                  <a:srgbClr val="000000"/>
                </a:solidFill>
                <a:latin typeface="Montserrat Classic"/>
              </a:rPr>
              <a:t>Step into the future of healthcare engagement with our AI-powered chatbot .Seamlessly bridging the gap between technology and patient care, our chatbot is your virtual companion on this digital health journey.</a:t>
            </a:r>
          </a:p>
          <a:p>
            <a:pPr>
              <a:lnSpc>
                <a:spcPts val="4270"/>
              </a:lnSpc>
            </a:pPr>
            <a:endParaRPr lang="en-US" sz="3050">
              <a:solidFill>
                <a:srgbClr val="000000"/>
              </a:solidFill>
              <a:latin typeface="Montserrat Classic"/>
            </a:endParaRPr>
          </a:p>
          <a:p>
            <a:pPr>
              <a:lnSpc>
                <a:spcPts val="4270"/>
              </a:lnSpc>
            </a:pPr>
            <a:r>
              <a:rPr lang="en-US" sz="3050">
                <a:solidFill>
                  <a:srgbClr val="000000"/>
                </a:solidFill>
                <a:latin typeface="Montserrat Classic"/>
              </a:rPr>
              <a:t>Instantly accessible and intuitively designed, our chatbot stands ready to assist users in navigating their EHR, retrieving medical information, scheduling appointments, and answering queries. With the power of artificial intelligence, it learns and adapts to user preferences, providing a personalized and efficient experience.</a:t>
            </a:r>
          </a:p>
          <a:p>
            <a:pPr>
              <a:lnSpc>
                <a:spcPts val="4270"/>
              </a:lnSpc>
            </a:pPr>
            <a:endParaRPr lang="en-US" sz="3050">
              <a:solidFill>
                <a:srgbClr val="000000"/>
              </a:solidFill>
              <a:latin typeface="Montserrat Class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3776" y="1958051"/>
            <a:ext cx="11601149" cy="6995810"/>
          </a:xfrm>
          <a:custGeom>
            <a:avLst/>
            <a:gdLst/>
            <a:ahLst/>
            <a:cxnLst/>
            <a:rect l="l" t="t" r="r" b="b"/>
            <a:pathLst>
              <a:path w="11601149" h="6995810">
                <a:moveTo>
                  <a:pt x="0" y="0"/>
                </a:moveTo>
                <a:lnTo>
                  <a:pt x="11601149" y="0"/>
                </a:lnTo>
                <a:lnTo>
                  <a:pt x="11601149" y="6995810"/>
                </a:lnTo>
                <a:lnTo>
                  <a:pt x="0" y="6995810"/>
                </a:lnTo>
                <a:lnTo>
                  <a:pt x="0" y="0"/>
                </a:lnTo>
                <a:close/>
              </a:path>
            </a:pathLst>
          </a:custGeom>
          <a:blipFill>
            <a:blip r:embed="rId2"/>
            <a:stretch>
              <a:fillRect/>
            </a:stretch>
          </a:blipFill>
        </p:spPr>
      </p:sp>
      <p:sp>
        <p:nvSpPr>
          <p:cNvPr id="3" name="TextBox 3"/>
          <p:cNvSpPr txBox="1"/>
          <p:nvPr/>
        </p:nvSpPr>
        <p:spPr>
          <a:xfrm>
            <a:off x="4315090" y="646399"/>
            <a:ext cx="9657819" cy="1082043"/>
          </a:xfrm>
          <a:prstGeom prst="rect">
            <a:avLst/>
          </a:prstGeom>
        </p:spPr>
        <p:txBody>
          <a:bodyPr lIns="0" tIns="0" rIns="0" bIns="0" rtlCol="0" anchor="t">
            <a:spAutoFit/>
          </a:bodyPr>
          <a:lstStyle/>
          <a:p>
            <a:pPr algn="ctr">
              <a:lnSpc>
                <a:spcPts val="7980"/>
              </a:lnSpc>
            </a:pPr>
            <a:r>
              <a:rPr lang="en-US" sz="7000">
                <a:solidFill>
                  <a:srgbClr val="000000"/>
                </a:solidFill>
                <a:latin typeface="Poppins Ultra-Bold"/>
              </a:rPr>
              <a:t>Architecture</a:t>
            </a:r>
          </a:p>
        </p:txBody>
      </p:sp>
      <p:sp>
        <p:nvSpPr>
          <p:cNvPr id="4" name="Freeform 4"/>
          <p:cNvSpPr/>
          <p:nvPr/>
        </p:nvSpPr>
        <p:spPr>
          <a:xfrm>
            <a:off x="15184925" y="-382297"/>
            <a:ext cx="3459774" cy="3158485"/>
          </a:xfrm>
          <a:custGeom>
            <a:avLst/>
            <a:gdLst/>
            <a:ahLst/>
            <a:cxnLst/>
            <a:rect l="l" t="t" r="r" b="b"/>
            <a:pathLst>
              <a:path w="3459774" h="3158485">
                <a:moveTo>
                  <a:pt x="0" y="0"/>
                </a:moveTo>
                <a:lnTo>
                  <a:pt x="3459774" y="0"/>
                </a:lnTo>
                <a:lnTo>
                  <a:pt x="3459774" y="3158485"/>
                </a:lnTo>
                <a:lnTo>
                  <a:pt x="0" y="3158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439396" y="7374618"/>
            <a:ext cx="3459774" cy="3158485"/>
          </a:xfrm>
          <a:custGeom>
            <a:avLst/>
            <a:gdLst/>
            <a:ahLst/>
            <a:cxnLst/>
            <a:rect l="l" t="t" r="r" b="b"/>
            <a:pathLst>
              <a:path w="3459774" h="3158485">
                <a:moveTo>
                  <a:pt x="0" y="0"/>
                </a:moveTo>
                <a:lnTo>
                  <a:pt x="3459774" y="0"/>
                </a:lnTo>
                <a:lnTo>
                  <a:pt x="3459774" y="3158486"/>
                </a:lnTo>
                <a:lnTo>
                  <a:pt x="0" y="3158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58211" y="3389764"/>
            <a:ext cx="4150036" cy="4150036"/>
          </a:xfrm>
          <a:custGeom>
            <a:avLst/>
            <a:gdLst/>
            <a:ahLst/>
            <a:cxnLst/>
            <a:rect l="l" t="t" r="r" b="b"/>
            <a:pathLst>
              <a:path w="4150036" h="4150036">
                <a:moveTo>
                  <a:pt x="0" y="0"/>
                </a:moveTo>
                <a:lnTo>
                  <a:pt x="4150036" y="0"/>
                </a:lnTo>
                <a:lnTo>
                  <a:pt x="4150036" y="4150036"/>
                </a:lnTo>
                <a:lnTo>
                  <a:pt x="0" y="4150036"/>
                </a:lnTo>
                <a:lnTo>
                  <a:pt x="0" y="0"/>
                </a:lnTo>
                <a:close/>
              </a:path>
            </a:pathLst>
          </a:custGeom>
          <a:blipFill>
            <a:blip r:embed="rId2"/>
            <a:stretch>
              <a:fillRect/>
            </a:stretch>
          </a:blipFill>
        </p:spPr>
      </p:sp>
      <p:sp>
        <p:nvSpPr>
          <p:cNvPr id="3" name="TextBox 3"/>
          <p:cNvSpPr txBox="1"/>
          <p:nvPr/>
        </p:nvSpPr>
        <p:spPr>
          <a:xfrm>
            <a:off x="1028700" y="817369"/>
            <a:ext cx="15354282" cy="209169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AWS Server-Side encryption</a:t>
            </a:r>
          </a:p>
          <a:p>
            <a:pPr>
              <a:lnSpc>
                <a:spcPts val="7980"/>
              </a:lnSpc>
            </a:pPr>
            <a:endParaRPr lang="en-US" sz="7000">
              <a:solidFill>
                <a:srgbClr val="000000"/>
              </a:solidFill>
              <a:latin typeface="Poppins Ultra-Bold"/>
            </a:endParaRPr>
          </a:p>
        </p:txBody>
      </p:sp>
      <p:sp>
        <p:nvSpPr>
          <p:cNvPr id="4" name="TextBox 4"/>
          <p:cNvSpPr txBox="1"/>
          <p:nvPr/>
        </p:nvSpPr>
        <p:spPr>
          <a:xfrm>
            <a:off x="973963" y="2218174"/>
            <a:ext cx="12554484" cy="8050333"/>
          </a:xfrm>
          <a:prstGeom prst="rect">
            <a:avLst/>
          </a:prstGeom>
        </p:spPr>
        <p:txBody>
          <a:bodyPr lIns="0" tIns="0" rIns="0" bIns="0" rtlCol="0" anchor="t">
            <a:spAutoFit/>
          </a:bodyPr>
          <a:lstStyle/>
          <a:p>
            <a:pPr marL="552218" lvl="1" indent="-276109">
              <a:lnSpc>
                <a:spcPts val="3580"/>
              </a:lnSpc>
              <a:buFont typeface="Arial"/>
              <a:buChar char="•"/>
            </a:pPr>
            <a:r>
              <a:rPr lang="en-US" sz="2557">
                <a:solidFill>
                  <a:srgbClr val="000000"/>
                </a:solidFill>
                <a:latin typeface="Montserrat Classic"/>
              </a:rPr>
              <a:t>Amazon S3 encrypts objects both when saving them on disks in AWS data centers and when decrypting them upon download.</a:t>
            </a:r>
          </a:p>
          <a:p>
            <a:pPr marL="552218" lvl="1" indent="-276109">
              <a:lnSpc>
                <a:spcPts val="3580"/>
              </a:lnSpc>
              <a:buFont typeface="Arial"/>
              <a:buChar char="•"/>
            </a:pPr>
            <a:r>
              <a:rPr lang="en-US" sz="2557">
                <a:solidFill>
                  <a:srgbClr val="000000"/>
                </a:solidFill>
                <a:latin typeface="Montserrat Classic"/>
              </a:rPr>
              <a:t>All Amazon S3 buckets come with encryption configured by default.</a:t>
            </a:r>
          </a:p>
          <a:p>
            <a:pPr marL="552218" lvl="1" indent="-276109">
              <a:lnSpc>
                <a:spcPts val="3580"/>
              </a:lnSpc>
              <a:buFont typeface="Arial"/>
              <a:buChar char="•"/>
            </a:pPr>
            <a:r>
              <a:rPr lang="en-US" sz="2557">
                <a:solidFill>
                  <a:srgbClr val="000000"/>
                </a:solidFill>
                <a:latin typeface="Montserrat Classic"/>
              </a:rPr>
              <a:t>New objects uploaded to an S3 bucket are automatically encrypted at rest.</a:t>
            </a:r>
          </a:p>
          <a:p>
            <a:pPr marL="552218" lvl="1" indent="-276109">
              <a:lnSpc>
                <a:spcPts val="3580"/>
              </a:lnSpc>
              <a:buFont typeface="Arial"/>
              <a:buChar char="•"/>
            </a:pPr>
            <a:r>
              <a:rPr lang="en-US" sz="2557">
                <a:solidFill>
                  <a:srgbClr val="000000"/>
                </a:solidFill>
                <a:latin typeface="Montserrat Classic"/>
              </a:rPr>
              <a:t>The default encryption configuration for every bucket in Amazon S3 is Server-side encryption with Amazon S3 managed keys (SSE-S3).</a:t>
            </a:r>
          </a:p>
          <a:p>
            <a:pPr marL="552218" lvl="1" indent="-276109">
              <a:lnSpc>
                <a:spcPts val="3580"/>
              </a:lnSpc>
              <a:buFont typeface="Arial"/>
              <a:buChar char="•"/>
            </a:pPr>
            <a:r>
              <a:rPr lang="en-US" sz="2557">
                <a:solidFill>
                  <a:srgbClr val="000000"/>
                </a:solidFill>
                <a:latin typeface="Montserrat Classic"/>
              </a:rPr>
              <a:t>To use a different type of encryption, you can specify the encryption type in S3 PUT requests or set the default encryption configuration for the destination bucket.</a:t>
            </a:r>
          </a:p>
          <a:p>
            <a:pPr marL="552218" lvl="1" indent="-276109">
              <a:lnSpc>
                <a:spcPts val="3580"/>
              </a:lnSpc>
              <a:buFont typeface="Arial"/>
              <a:buChar char="•"/>
            </a:pPr>
            <a:r>
              <a:rPr lang="en-US" sz="2557">
                <a:solidFill>
                  <a:srgbClr val="000000"/>
                </a:solidFill>
                <a:latin typeface="Montserrat Classic"/>
              </a:rPr>
              <a:t>AWS provides resources to help protect critical systems and sensitive data against ransomware.</a:t>
            </a:r>
          </a:p>
          <a:p>
            <a:pPr marL="552218" lvl="1" indent="-276109">
              <a:lnSpc>
                <a:spcPts val="3580"/>
              </a:lnSpc>
              <a:buFont typeface="Arial"/>
              <a:buChar char="•"/>
            </a:pPr>
            <a:r>
              <a:rPr lang="en-US" sz="2557">
                <a:solidFill>
                  <a:srgbClr val="000000"/>
                </a:solidFill>
                <a:latin typeface="Montserrat Classic"/>
              </a:rPr>
              <a:t>These resources assist in preparing an organization for a ransomware incident, building a response strategy, and facilitating quicker recovery from such an event.</a:t>
            </a:r>
          </a:p>
          <a:p>
            <a:pPr marL="552218" lvl="1" indent="-276109">
              <a:lnSpc>
                <a:spcPts val="3580"/>
              </a:lnSpc>
              <a:buFont typeface="Arial"/>
              <a:buChar char="•"/>
            </a:pPr>
            <a:r>
              <a:rPr lang="en-US" sz="2557">
                <a:solidFill>
                  <a:srgbClr val="000000"/>
                </a:solidFill>
                <a:latin typeface="Montserrat Classic"/>
              </a:rPr>
              <a:t>AWS and the AWS Partner Network offer proactive measures to reduce the risk of a ransomware event.</a:t>
            </a:r>
          </a:p>
          <a:p>
            <a:pPr>
              <a:lnSpc>
                <a:spcPts val="3580"/>
              </a:lnSpc>
            </a:pPr>
            <a:endParaRPr lang="en-US" sz="2557">
              <a:solidFill>
                <a:srgbClr val="000000"/>
              </a:solidFill>
              <a:latin typeface="Montserrat Classic"/>
            </a:endParaRPr>
          </a:p>
        </p:txBody>
      </p:sp>
      <p:sp>
        <p:nvSpPr>
          <p:cNvPr id="5" name="Freeform 5"/>
          <p:cNvSpPr/>
          <p:nvPr/>
        </p:nvSpPr>
        <p:spPr>
          <a:xfrm>
            <a:off x="15048711" y="-550543"/>
            <a:ext cx="3459774" cy="3158485"/>
          </a:xfrm>
          <a:custGeom>
            <a:avLst/>
            <a:gdLst/>
            <a:ahLst/>
            <a:cxnLst/>
            <a:rect l="l" t="t" r="r" b="b"/>
            <a:pathLst>
              <a:path w="3459774" h="3158485">
                <a:moveTo>
                  <a:pt x="0" y="0"/>
                </a:moveTo>
                <a:lnTo>
                  <a:pt x="3459774" y="0"/>
                </a:lnTo>
                <a:lnTo>
                  <a:pt x="3459774" y="3158486"/>
                </a:lnTo>
                <a:lnTo>
                  <a:pt x="0" y="3158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122932"/>
            <a:ext cx="1391939" cy="814930"/>
            <a:chOff x="0" y="0"/>
            <a:chExt cx="1105540" cy="647254"/>
          </a:xfrm>
        </p:grpSpPr>
        <p:sp>
          <p:nvSpPr>
            <p:cNvPr id="3" name="Freeform 3"/>
            <p:cNvSpPr/>
            <p:nvPr/>
          </p:nvSpPr>
          <p:spPr>
            <a:xfrm>
              <a:off x="0" y="0"/>
              <a:ext cx="1105540" cy="647254"/>
            </a:xfrm>
            <a:custGeom>
              <a:avLst/>
              <a:gdLst/>
              <a:ahLst/>
              <a:cxnLst/>
              <a:rect l="l" t="t" r="r" b="b"/>
              <a:pathLst>
                <a:path w="1105540" h="647254">
                  <a:moveTo>
                    <a:pt x="0" y="0"/>
                  </a:moveTo>
                  <a:lnTo>
                    <a:pt x="0" y="647254"/>
                  </a:lnTo>
                  <a:lnTo>
                    <a:pt x="1105540" y="647254"/>
                  </a:lnTo>
                  <a:lnTo>
                    <a:pt x="1105540" y="0"/>
                  </a:lnTo>
                  <a:lnTo>
                    <a:pt x="0" y="0"/>
                  </a:lnTo>
                  <a:close/>
                  <a:moveTo>
                    <a:pt x="1044580" y="586294"/>
                  </a:moveTo>
                  <a:lnTo>
                    <a:pt x="59690" y="586294"/>
                  </a:lnTo>
                  <a:lnTo>
                    <a:pt x="59690" y="59690"/>
                  </a:lnTo>
                  <a:lnTo>
                    <a:pt x="1044580" y="59690"/>
                  </a:lnTo>
                  <a:lnTo>
                    <a:pt x="1044580" y="586294"/>
                  </a:lnTo>
                  <a:close/>
                </a:path>
              </a:pathLst>
            </a:custGeom>
            <a:solidFill>
              <a:srgbClr val="A0D9F6"/>
            </a:solidFill>
          </p:spPr>
        </p:sp>
      </p:grpSp>
      <p:sp>
        <p:nvSpPr>
          <p:cNvPr id="4" name="Freeform 4"/>
          <p:cNvSpPr/>
          <p:nvPr/>
        </p:nvSpPr>
        <p:spPr>
          <a:xfrm>
            <a:off x="10762462" y="1918374"/>
            <a:ext cx="9100022" cy="9604245"/>
          </a:xfrm>
          <a:custGeom>
            <a:avLst/>
            <a:gdLst/>
            <a:ahLst/>
            <a:cxnLst/>
            <a:rect l="l" t="t" r="r" b="b"/>
            <a:pathLst>
              <a:path w="9100022" h="9604245">
                <a:moveTo>
                  <a:pt x="0" y="0"/>
                </a:moveTo>
                <a:lnTo>
                  <a:pt x="9100022" y="0"/>
                </a:lnTo>
                <a:lnTo>
                  <a:pt x="9100022" y="9604245"/>
                </a:lnTo>
                <a:lnTo>
                  <a:pt x="0" y="96042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2382539" y="4122932"/>
            <a:ext cx="8379923" cy="814930"/>
            <a:chOff x="0" y="0"/>
            <a:chExt cx="2207058" cy="214632"/>
          </a:xfrm>
        </p:grpSpPr>
        <p:sp>
          <p:nvSpPr>
            <p:cNvPr id="6" name="Freeform 6"/>
            <p:cNvSpPr/>
            <p:nvPr/>
          </p:nvSpPr>
          <p:spPr>
            <a:xfrm>
              <a:off x="0" y="0"/>
              <a:ext cx="2207058" cy="214632"/>
            </a:xfrm>
            <a:custGeom>
              <a:avLst/>
              <a:gdLst/>
              <a:ahLst/>
              <a:cxnLst/>
              <a:rect l="l" t="t" r="r" b="b"/>
              <a:pathLst>
                <a:path w="2207058" h="214632">
                  <a:moveTo>
                    <a:pt x="0" y="0"/>
                  </a:moveTo>
                  <a:lnTo>
                    <a:pt x="2207058" y="0"/>
                  </a:lnTo>
                  <a:lnTo>
                    <a:pt x="2207058" y="214632"/>
                  </a:lnTo>
                  <a:lnTo>
                    <a:pt x="0" y="214632"/>
                  </a:lnTo>
                  <a:close/>
                </a:path>
              </a:pathLst>
            </a:custGeom>
            <a:solidFill>
              <a:srgbClr val="4DDDE0"/>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382539" y="5090262"/>
            <a:ext cx="7306154" cy="814930"/>
            <a:chOff x="0" y="0"/>
            <a:chExt cx="1924255" cy="214632"/>
          </a:xfrm>
        </p:grpSpPr>
        <p:sp>
          <p:nvSpPr>
            <p:cNvPr id="9" name="Freeform 9"/>
            <p:cNvSpPr/>
            <p:nvPr/>
          </p:nvSpPr>
          <p:spPr>
            <a:xfrm>
              <a:off x="0" y="0"/>
              <a:ext cx="1924255" cy="214632"/>
            </a:xfrm>
            <a:custGeom>
              <a:avLst/>
              <a:gdLst/>
              <a:ahLst/>
              <a:cxnLst/>
              <a:rect l="l" t="t" r="r" b="b"/>
              <a:pathLst>
                <a:path w="1924255" h="214632">
                  <a:moveTo>
                    <a:pt x="0" y="0"/>
                  </a:moveTo>
                  <a:lnTo>
                    <a:pt x="1924255" y="0"/>
                  </a:lnTo>
                  <a:lnTo>
                    <a:pt x="1924255" y="214632"/>
                  </a:lnTo>
                  <a:lnTo>
                    <a:pt x="0" y="214632"/>
                  </a:lnTo>
                  <a:close/>
                </a:path>
              </a:pathLst>
            </a:custGeom>
            <a:solidFill>
              <a:srgbClr val="4DDDE0"/>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28700" y="5090262"/>
            <a:ext cx="1391939" cy="814930"/>
            <a:chOff x="0" y="0"/>
            <a:chExt cx="1105540" cy="647254"/>
          </a:xfrm>
        </p:grpSpPr>
        <p:sp>
          <p:nvSpPr>
            <p:cNvPr id="12" name="Freeform 12"/>
            <p:cNvSpPr/>
            <p:nvPr/>
          </p:nvSpPr>
          <p:spPr>
            <a:xfrm>
              <a:off x="0" y="0"/>
              <a:ext cx="1105540" cy="647254"/>
            </a:xfrm>
            <a:custGeom>
              <a:avLst/>
              <a:gdLst/>
              <a:ahLst/>
              <a:cxnLst/>
              <a:rect l="l" t="t" r="r" b="b"/>
              <a:pathLst>
                <a:path w="1105540" h="647254">
                  <a:moveTo>
                    <a:pt x="0" y="0"/>
                  </a:moveTo>
                  <a:lnTo>
                    <a:pt x="0" y="647254"/>
                  </a:lnTo>
                  <a:lnTo>
                    <a:pt x="1105540" y="647254"/>
                  </a:lnTo>
                  <a:lnTo>
                    <a:pt x="1105540" y="0"/>
                  </a:lnTo>
                  <a:lnTo>
                    <a:pt x="0" y="0"/>
                  </a:lnTo>
                  <a:close/>
                  <a:moveTo>
                    <a:pt x="1044580" y="586294"/>
                  </a:moveTo>
                  <a:lnTo>
                    <a:pt x="59690" y="586294"/>
                  </a:lnTo>
                  <a:lnTo>
                    <a:pt x="59690" y="59690"/>
                  </a:lnTo>
                  <a:lnTo>
                    <a:pt x="1044580" y="59690"/>
                  </a:lnTo>
                  <a:lnTo>
                    <a:pt x="1044580" y="586294"/>
                  </a:lnTo>
                  <a:close/>
                </a:path>
              </a:pathLst>
            </a:custGeom>
            <a:solidFill>
              <a:srgbClr val="A0D9F6"/>
            </a:solidFill>
          </p:spPr>
        </p:sp>
      </p:grpSp>
      <p:grpSp>
        <p:nvGrpSpPr>
          <p:cNvPr id="13" name="Group 13"/>
          <p:cNvGrpSpPr/>
          <p:nvPr/>
        </p:nvGrpSpPr>
        <p:grpSpPr>
          <a:xfrm>
            <a:off x="2382539" y="6057592"/>
            <a:ext cx="9132821" cy="814930"/>
            <a:chOff x="0" y="0"/>
            <a:chExt cx="2405352" cy="214632"/>
          </a:xfrm>
        </p:grpSpPr>
        <p:sp>
          <p:nvSpPr>
            <p:cNvPr id="14" name="Freeform 14"/>
            <p:cNvSpPr/>
            <p:nvPr/>
          </p:nvSpPr>
          <p:spPr>
            <a:xfrm>
              <a:off x="0" y="0"/>
              <a:ext cx="2405352" cy="214632"/>
            </a:xfrm>
            <a:custGeom>
              <a:avLst/>
              <a:gdLst/>
              <a:ahLst/>
              <a:cxnLst/>
              <a:rect l="l" t="t" r="r" b="b"/>
              <a:pathLst>
                <a:path w="2405352" h="214632">
                  <a:moveTo>
                    <a:pt x="0" y="0"/>
                  </a:moveTo>
                  <a:lnTo>
                    <a:pt x="2405352" y="0"/>
                  </a:lnTo>
                  <a:lnTo>
                    <a:pt x="2405352" y="214632"/>
                  </a:lnTo>
                  <a:lnTo>
                    <a:pt x="0" y="214632"/>
                  </a:lnTo>
                  <a:close/>
                </a:path>
              </a:pathLst>
            </a:custGeom>
            <a:solidFill>
              <a:srgbClr val="4DDDE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2382539" y="7024922"/>
            <a:ext cx="7306154" cy="814930"/>
            <a:chOff x="0" y="0"/>
            <a:chExt cx="1924255" cy="214632"/>
          </a:xfrm>
        </p:grpSpPr>
        <p:sp>
          <p:nvSpPr>
            <p:cNvPr id="17" name="Freeform 17"/>
            <p:cNvSpPr/>
            <p:nvPr/>
          </p:nvSpPr>
          <p:spPr>
            <a:xfrm>
              <a:off x="0" y="0"/>
              <a:ext cx="1924255" cy="214632"/>
            </a:xfrm>
            <a:custGeom>
              <a:avLst/>
              <a:gdLst/>
              <a:ahLst/>
              <a:cxnLst/>
              <a:rect l="l" t="t" r="r" b="b"/>
              <a:pathLst>
                <a:path w="1924255" h="214632">
                  <a:moveTo>
                    <a:pt x="0" y="0"/>
                  </a:moveTo>
                  <a:lnTo>
                    <a:pt x="1924255" y="0"/>
                  </a:lnTo>
                  <a:lnTo>
                    <a:pt x="1924255" y="214632"/>
                  </a:lnTo>
                  <a:lnTo>
                    <a:pt x="0" y="214632"/>
                  </a:lnTo>
                  <a:close/>
                </a:path>
              </a:pathLst>
            </a:custGeom>
            <a:solidFill>
              <a:srgbClr val="4DDDE0"/>
            </a:solidFill>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1028700" y="6057592"/>
            <a:ext cx="1391939" cy="814930"/>
            <a:chOff x="0" y="0"/>
            <a:chExt cx="1105540" cy="647254"/>
          </a:xfrm>
        </p:grpSpPr>
        <p:sp>
          <p:nvSpPr>
            <p:cNvPr id="20" name="Freeform 20"/>
            <p:cNvSpPr/>
            <p:nvPr/>
          </p:nvSpPr>
          <p:spPr>
            <a:xfrm>
              <a:off x="0" y="0"/>
              <a:ext cx="1105540" cy="647254"/>
            </a:xfrm>
            <a:custGeom>
              <a:avLst/>
              <a:gdLst/>
              <a:ahLst/>
              <a:cxnLst/>
              <a:rect l="l" t="t" r="r" b="b"/>
              <a:pathLst>
                <a:path w="1105540" h="647254">
                  <a:moveTo>
                    <a:pt x="0" y="0"/>
                  </a:moveTo>
                  <a:lnTo>
                    <a:pt x="0" y="647254"/>
                  </a:lnTo>
                  <a:lnTo>
                    <a:pt x="1105540" y="647254"/>
                  </a:lnTo>
                  <a:lnTo>
                    <a:pt x="1105540" y="0"/>
                  </a:lnTo>
                  <a:lnTo>
                    <a:pt x="0" y="0"/>
                  </a:lnTo>
                  <a:close/>
                  <a:moveTo>
                    <a:pt x="1044580" y="586294"/>
                  </a:moveTo>
                  <a:lnTo>
                    <a:pt x="59690" y="586294"/>
                  </a:lnTo>
                  <a:lnTo>
                    <a:pt x="59690" y="59690"/>
                  </a:lnTo>
                  <a:lnTo>
                    <a:pt x="1044580" y="59690"/>
                  </a:lnTo>
                  <a:lnTo>
                    <a:pt x="1044580" y="586294"/>
                  </a:lnTo>
                  <a:close/>
                </a:path>
              </a:pathLst>
            </a:custGeom>
            <a:solidFill>
              <a:srgbClr val="A0D9F6"/>
            </a:solidFill>
          </p:spPr>
        </p:sp>
      </p:grpSp>
      <p:grpSp>
        <p:nvGrpSpPr>
          <p:cNvPr id="21" name="Group 21"/>
          <p:cNvGrpSpPr/>
          <p:nvPr/>
        </p:nvGrpSpPr>
        <p:grpSpPr>
          <a:xfrm>
            <a:off x="1028700" y="7024922"/>
            <a:ext cx="1391939" cy="814930"/>
            <a:chOff x="0" y="0"/>
            <a:chExt cx="1105540" cy="647254"/>
          </a:xfrm>
        </p:grpSpPr>
        <p:sp>
          <p:nvSpPr>
            <p:cNvPr id="22" name="Freeform 22"/>
            <p:cNvSpPr/>
            <p:nvPr/>
          </p:nvSpPr>
          <p:spPr>
            <a:xfrm>
              <a:off x="0" y="0"/>
              <a:ext cx="1105540" cy="647254"/>
            </a:xfrm>
            <a:custGeom>
              <a:avLst/>
              <a:gdLst/>
              <a:ahLst/>
              <a:cxnLst/>
              <a:rect l="l" t="t" r="r" b="b"/>
              <a:pathLst>
                <a:path w="1105540" h="647254">
                  <a:moveTo>
                    <a:pt x="0" y="0"/>
                  </a:moveTo>
                  <a:lnTo>
                    <a:pt x="0" y="647254"/>
                  </a:lnTo>
                  <a:lnTo>
                    <a:pt x="1105540" y="647254"/>
                  </a:lnTo>
                  <a:lnTo>
                    <a:pt x="1105540" y="0"/>
                  </a:lnTo>
                  <a:lnTo>
                    <a:pt x="0" y="0"/>
                  </a:lnTo>
                  <a:close/>
                  <a:moveTo>
                    <a:pt x="1044580" y="586294"/>
                  </a:moveTo>
                  <a:lnTo>
                    <a:pt x="59690" y="586294"/>
                  </a:lnTo>
                  <a:lnTo>
                    <a:pt x="59690" y="59690"/>
                  </a:lnTo>
                  <a:lnTo>
                    <a:pt x="1044580" y="59690"/>
                  </a:lnTo>
                  <a:lnTo>
                    <a:pt x="1044580" y="586294"/>
                  </a:lnTo>
                  <a:close/>
                </a:path>
              </a:pathLst>
            </a:custGeom>
            <a:solidFill>
              <a:srgbClr val="A0D9F6"/>
            </a:solidFill>
          </p:spPr>
        </p:sp>
      </p:grpSp>
      <p:sp>
        <p:nvSpPr>
          <p:cNvPr id="23" name="Freeform 23"/>
          <p:cNvSpPr/>
          <p:nvPr/>
        </p:nvSpPr>
        <p:spPr>
          <a:xfrm>
            <a:off x="13566055" y="1560178"/>
            <a:ext cx="4357986" cy="8916595"/>
          </a:xfrm>
          <a:custGeom>
            <a:avLst/>
            <a:gdLst/>
            <a:ahLst/>
            <a:cxnLst/>
            <a:rect l="l" t="t" r="r" b="b"/>
            <a:pathLst>
              <a:path w="4357986" h="8916595">
                <a:moveTo>
                  <a:pt x="0" y="0"/>
                </a:moveTo>
                <a:lnTo>
                  <a:pt x="4357985" y="0"/>
                </a:lnTo>
                <a:lnTo>
                  <a:pt x="4357985" y="8916595"/>
                </a:lnTo>
                <a:lnTo>
                  <a:pt x="0" y="8916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028700" y="1916939"/>
            <a:ext cx="9951523" cy="1082043"/>
          </a:xfrm>
          <a:prstGeom prst="rect">
            <a:avLst/>
          </a:prstGeom>
        </p:spPr>
        <p:txBody>
          <a:bodyPr lIns="0" tIns="0" rIns="0" bIns="0" rtlCol="0" anchor="t">
            <a:spAutoFit/>
          </a:bodyPr>
          <a:lstStyle/>
          <a:p>
            <a:pPr>
              <a:lnSpc>
                <a:spcPts val="7980"/>
              </a:lnSpc>
            </a:pPr>
            <a:r>
              <a:rPr lang="en-US" sz="7000">
                <a:solidFill>
                  <a:srgbClr val="000000"/>
                </a:solidFill>
                <a:latin typeface="Poppins Ultra-Bold"/>
              </a:rPr>
              <a:t>Advantages </a:t>
            </a:r>
          </a:p>
        </p:txBody>
      </p:sp>
      <p:sp>
        <p:nvSpPr>
          <p:cNvPr id="25" name="TextBox 25"/>
          <p:cNvSpPr txBox="1"/>
          <p:nvPr/>
        </p:nvSpPr>
        <p:spPr>
          <a:xfrm>
            <a:off x="1310732" y="4209597"/>
            <a:ext cx="1109907" cy="650724"/>
          </a:xfrm>
          <a:prstGeom prst="rect">
            <a:avLst/>
          </a:prstGeom>
        </p:spPr>
        <p:txBody>
          <a:bodyPr lIns="0" tIns="0" rIns="0" bIns="0" rtlCol="0" anchor="t">
            <a:spAutoFit/>
          </a:bodyPr>
          <a:lstStyle/>
          <a:p>
            <a:pPr>
              <a:lnSpc>
                <a:spcPts val="4744"/>
              </a:lnSpc>
            </a:pPr>
            <a:r>
              <a:rPr lang="en-US" sz="4161">
                <a:solidFill>
                  <a:srgbClr val="000000"/>
                </a:solidFill>
                <a:latin typeface="Poppins Ultra-Bold"/>
              </a:rPr>
              <a:t>01.</a:t>
            </a:r>
          </a:p>
        </p:txBody>
      </p:sp>
      <p:sp>
        <p:nvSpPr>
          <p:cNvPr id="26" name="TextBox 26"/>
          <p:cNvSpPr txBox="1"/>
          <p:nvPr/>
        </p:nvSpPr>
        <p:spPr>
          <a:xfrm>
            <a:off x="1310732" y="5176927"/>
            <a:ext cx="1109907" cy="650724"/>
          </a:xfrm>
          <a:prstGeom prst="rect">
            <a:avLst/>
          </a:prstGeom>
        </p:spPr>
        <p:txBody>
          <a:bodyPr lIns="0" tIns="0" rIns="0" bIns="0" rtlCol="0" anchor="t">
            <a:spAutoFit/>
          </a:bodyPr>
          <a:lstStyle/>
          <a:p>
            <a:pPr>
              <a:lnSpc>
                <a:spcPts val="4744"/>
              </a:lnSpc>
            </a:pPr>
            <a:r>
              <a:rPr lang="en-US" sz="4161">
                <a:solidFill>
                  <a:srgbClr val="000000"/>
                </a:solidFill>
                <a:latin typeface="Poppins Ultra-Bold"/>
              </a:rPr>
              <a:t>02.</a:t>
            </a:r>
          </a:p>
        </p:txBody>
      </p:sp>
      <p:sp>
        <p:nvSpPr>
          <p:cNvPr id="27" name="TextBox 27"/>
          <p:cNvSpPr txBox="1"/>
          <p:nvPr/>
        </p:nvSpPr>
        <p:spPr>
          <a:xfrm>
            <a:off x="2420639" y="4211871"/>
            <a:ext cx="8825523" cy="10572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Accurate, quick, and complete data access</a:t>
            </a:r>
          </a:p>
          <a:p>
            <a:pPr>
              <a:lnSpc>
                <a:spcPts val="4200"/>
              </a:lnSpc>
            </a:pPr>
            <a:endParaRPr lang="en-US" sz="3000">
              <a:solidFill>
                <a:srgbClr val="000000"/>
              </a:solidFill>
              <a:latin typeface="Montserrat Classic Bold"/>
            </a:endParaRPr>
          </a:p>
        </p:txBody>
      </p:sp>
      <p:sp>
        <p:nvSpPr>
          <p:cNvPr id="28" name="TextBox 28"/>
          <p:cNvSpPr txBox="1"/>
          <p:nvPr/>
        </p:nvSpPr>
        <p:spPr>
          <a:xfrm>
            <a:off x="2420639" y="6158522"/>
            <a:ext cx="9391026" cy="10572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Diagnoses and care facilities improved greatly</a:t>
            </a:r>
          </a:p>
          <a:p>
            <a:pPr>
              <a:lnSpc>
                <a:spcPts val="4200"/>
              </a:lnSpc>
            </a:pPr>
            <a:endParaRPr lang="en-US" sz="3000">
              <a:solidFill>
                <a:srgbClr val="000000"/>
              </a:solidFill>
              <a:latin typeface="Montserrat Classic Bold"/>
            </a:endParaRPr>
          </a:p>
        </p:txBody>
      </p:sp>
      <p:sp>
        <p:nvSpPr>
          <p:cNvPr id="29" name="TextBox 29"/>
          <p:cNvSpPr txBox="1"/>
          <p:nvPr/>
        </p:nvSpPr>
        <p:spPr>
          <a:xfrm>
            <a:off x="2420639" y="5202471"/>
            <a:ext cx="7564359" cy="10572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Legible documentation free of errors</a:t>
            </a:r>
          </a:p>
          <a:p>
            <a:pPr>
              <a:lnSpc>
                <a:spcPts val="4200"/>
              </a:lnSpc>
            </a:pPr>
            <a:endParaRPr lang="en-US" sz="3000">
              <a:solidFill>
                <a:srgbClr val="000000"/>
              </a:solidFill>
              <a:latin typeface="Montserrat Classic Bold"/>
            </a:endParaRPr>
          </a:p>
        </p:txBody>
      </p:sp>
      <p:sp>
        <p:nvSpPr>
          <p:cNvPr id="30" name="TextBox 30"/>
          <p:cNvSpPr txBox="1"/>
          <p:nvPr/>
        </p:nvSpPr>
        <p:spPr>
          <a:xfrm>
            <a:off x="2602816" y="7190848"/>
            <a:ext cx="6578920" cy="523875"/>
          </a:xfrm>
          <a:prstGeom prst="rect">
            <a:avLst/>
          </a:prstGeom>
        </p:spPr>
        <p:txBody>
          <a:bodyPr lIns="0" tIns="0" rIns="0" bIns="0" rtlCol="0" anchor="t">
            <a:spAutoFit/>
          </a:bodyPr>
          <a:lstStyle/>
          <a:p>
            <a:pPr>
              <a:lnSpc>
                <a:spcPts val="4200"/>
              </a:lnSpc>
            </a:pPr>
            <a:r>
              <a:rPr lang="en-US" sz="3000">
                <a:solidFill>
                  <a:srgbClr val="000000"/>
                </a:solidFill>
                <a:latin typeface="Montserrat Classic Bold"/>
              </a:rPr>
              <a:t>Technology-Driven Solutions</a:t>
            </a:r>
          </a:p>
        </p:txBody>
      </p:sp>
      <p:sp>
        <p:nvSpPr>
          <p:cNvPr id="31" name="TextBox 31"/>
          <p:cNvSpPr txBox="1"/>
          <p:nvPr/>
        </p:nvSpPr>
        <p:spPr>
          <a:xfrm>
            <a:off x="1310732" y="6144257"/>
            <a:ext cx="1109907" cy="650724"/>
          </a:xfrm>
          <a:prstGeom prst="rect">
            <a:avLst/>
          </a:prstGeom>
        </p:spPr>
        <p:txBody>
          <a:bodyPr lIns="0" tIns="0" rIns="0" bIns="0" rtlCol="0" anchor="t">
            <a:spAutoFit/>
          </a:bodyPr>
          <a:lstStyle/>
          <a:p>
            <a:pPr>
              <a:lnSpc>
                <a:spcPts val="4744"/>
              </a:lnSpc>
            </a:pPr>
            <a:r>
              <a:rPr lang="en-US" sz="4161">
                <a:solidFill>
                  <a:srgbClr val="000000"/>
                </a:solidFill>
                <a:latin typeface="Poppins Ultra-Bold"/>
              </a:rPr>
              <a:t>03.</a:t>
            </a:r>
          </a:p>
        </p:txBody>
      </p:sp>
      <p:sp>
        <p:nvSpPr>
          <p:cNvPr id="32" name="TextBox 32"/>
          <p:cNvSpPr txBox="1"/>
          <p:nvPr/>
        </p:nvSpPr>
        <p:spPr>
          <a:xfrm>
            <a:off x="1310732" y="7111587"/>
            <a:ext cx="1109907" cy="650724"/>
          </a:xfrm>
          <a:prstGeom prst="rect">
            <a:avLst/>
          </a:prstGeom>
        </p:spPr>
        <p:txBody>
          <a:bodyPr lIns="0" tIns="0" rIns="0" bIns="0" rtlCol="0" anchor="t">
            <a:spAutoFit/>
          </a:bodyPr>
          <a:lstStyle/>
          <a:p>
            <a:pPr>
              <a:lnSpc>
                <a:spcPts val="4744"/>
              </a:lnSpc>
            </a:pPr>
            <a:r>
              <a:rPr lang="en-US" sz="4161">
                <a:solidFill>
                  <a:srgbClr val="000000"/>
                </a:solidFill>
                <a:latin typeface="Poppins Ultra-Bold"/>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860</Words>
  <Application>Microsoft Office PowerPoint</Application>
  <PresentationFormat>Custom</PresentationFormat>
  <Paragraphs>70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Montserrat Classic</vt:lpstr>
      <vt:lpstr>Montserrat Classic Semi-Bold</vt:lpstr>
      <vt:lpstr>Arial</vt:lpstr>
      <vt:lpstr>Calibri</vt:lpstr>
      <vt:lpstr>Montserrat Classic Bold</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Development to Distribution</dc:title>
  <cp:lastModifiedBy>Aryan Bains</cp:lastModifiedBy>
  <cp:revision>2</cp:revision>
  <dcterms:created xsi:type="dcterms:W3CDTF">2006-08-16T00:00:00Z</dcterms:created>
  <dcterms:modified xsi:type="dcterms:W3CDTF">2023-10-08T12:57:20Z</dcterms:modified>
  <dc:identifier>DAFwk2SMezE</dc:identifier>
</cp:coreProperties>
</file>